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92" r:id="rId4"/>
    <p:sldId id="258" r:id="rId5"/>
    <p:sldId id="288" r:id="rId6"/>
    <p:sldId id="261" r:id="rId7"/>
    <p:sldId id="265" r:id="rId8"/>
    <p:sldId id="266" r:id="rId9"/>
    <p:sldId id="262" r:id="rId10"/>
    <p:sldId id="263" r:id="rId11"/>
    <p:sldId id="264" r:id="rId12"/>
    <p:sldId id="267" r:id="rId13"/>
    <p:sldId id="290" r:id="rId14"/>
    <p:sldId id="268" r:id="rId15"/>
    <p:sldId id="269" r:id="rId16"/>
    <p:sldId id="289" r:id="rId17"/>
    <p:sldId id="270" r:id="rId18"/>
    <p:sldId id="280" r:id="rId19"/>
    <p:sldId id="281" r:id="rId20"/>
    <p:sldId id="291" r:id="rId21"/>
    <p:sldId id="282" r:id="rId22"/>
    <p:sldId id="283" r:id="rId23"/>
    <p:sldId id="284" r:id="rId24"/>
    <p:sldId id="285" r:id="rId25"/>
    <p:sldId id="286" r:id="rId26"/>
    <p:sldId id="271" r:id="rId27"/>
    <p:sldId id="287" r:id="rId28"/>
    <p:sldId id="272" r:id="rId29"/>
    <p:sldId id="273" r:id="rId30"/>
    <p:sldId id="275" r:id="rId31"/>
    <p:sldId id="276" r:id="rId32"/>
    <p:sldId id="277" r:id="rId33"/>
    <p:sldId id="278" r:id="rId34"/>
    <p:sldId id="279" r:id="rId35"/>
    <p:sldId id="274" r:id="rId36"/>
    <p:sldId id="260"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1570" y="-163"/>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EB9D95-8046-4D8E-AD4C-8C3D6F71E0E0}" type="datetimeFigureOut">
              <a:rPr lang="en-US" smtClean="0"/>
              <a:t>8/27/2023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C4826E-610D-4749-BB8B-9C19165506FF}" type="slidenum">
              <a:rPr lang="en-US" smtClean="0"/>
              <a:t>‹#›</a:t>
            </a:fld>
            <a:endParaRPr lang="en-US"/>
          </a:p>
        </p:txBody>
      </p:sp>
    </p:spTree>
    <p:extLst>
      <p:ext uri="{BB962C8B-B14F-4D97-AF65-F5344CB8AC3E}">
        <p14:creationId xmlns:p14="http://schemas.microsoft.com/office/powerpoint/2010/main" val="841015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EB9D95-8046-4D8E-AD4C-8C3D6F71E0E0}" type="datetimeFigureOut">
              <a:rPr lang="en-US" smtClean="0"/>
              <a:t>8/27/2023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C4826E-610D-4749-BB8B-9C19165506FF}" type="slidenum">
              <a:rPr lang="en-US" smtClean="0"/>
              <a:t>‹#›</a:t>
            </a:fld>
            <a:endParaRPr lang="en-US"/>
          </a:p>
        </p:txBody>
      </p:sp>
    </p:spTree>
    <p:extLst>
      <p:ext uri="{BB962C8B-B14F-4D97-AF65-F5344CB8AC3E}">
        <p14:creationId xmlns:p14="http://schemas.microsoft.com/office/powerpoint/2010/main" val="39694080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EB9D95-8046-4D8E-AD4C-8C3D6F71E0E0}" type="datetimeFigureOut">
              <a:rPr lang="en-US" smtClean="0"/>
              <a:t>8/27/2023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C4826E-610D-4749-BB8B-9C19165506FF}" type="slidenum">
              <a:rPr lang="en-US" smtClean="0"/>
              <a:t>‹#›</a:t>
            </a:fld>
            <a:endParaRPr lang="en-US"/>
          </a:p>
        </p:txBody>
      </p:sp>
    </p:spTree>
    <p:extLst>
      <p:ext uri="{BB962C8B-B14F-4D97-AF65-F5344CB8AC3E}">
        <p14:creationId xmlns:p14="http://schemas.microsoft.com/office/powerpoint/2010/main" val="3868062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EB9D95-8046-4D8E-AD4C-8C3D6F71E0E0}" type="datetimeFigureOut">
              <a:rPr lang="en-US" smtClean="0"/>
              <a:t>8/27/2023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C4826E-610D-4749-BB8B-9C19165506FF}" type="slidenum">
              <a:rPr lang="en-US" smtClean="0"/>
              <a:t>‹#›</a:t>
            </a:fld>
            <a:endParaRPr lang="en-US"/>
          </a:p>
        </p:txBody>
      </p:sp>
    </p:spTree>
    <p:extLst>
      <p:ext uri="{BB962C8B-B14F-4D97-AF65-F5344CB8AC3E}">
        <p14:creationId xmlns:p14="http://schemas.microsoft.com/office/powerpoint/2010/main" val="1436452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EB9D95-8046-4D8E-AD4C-8C3D6F71E0E0}" type="datetimeFigureOut">
              <a:rPr lang="en-US" smtClean="0"/>
              <a:t>8/27/2023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C4826E-610D-4749-BB8B-9C19165506FF}" type="slidenum">
              <a:rPr lang="en-US" smtClean="0"/>
              <a:t>‹#›</a:t>
            </a:fld>
            <a:endParaRPr lang="en-US"/>
          </a:p>
        </p:txBody>
      </p:sp>
    </p:spTree>
    <p:extLst>
      <p:ext uri="{BB962C8B-B14F-4D97-AF65-F5344CB8AC3E}">
        <p14:creationId xmlns:p14="http://schemas.microsoft.com/office/powerpoint/2010/main" val="290636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EB9D95-8046-4D8E-AD4C-8C3D6F71E0E0}" type="datetimeFigureOut">
              <a:rPr lang="en-US" smtClean="0"/>
              <a:t>8/27/2023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4826E-610D-4749-BB8B-9C19165506FF}" type="slidenum">
              <a:rPr lang="en-US" smtClean="0"/>
              <a:t>‹#›</a:t>
            </a:fld>
            <a:endParaRPr lang="en-US"/>
          </a:p>
        </p:txBody>
      </p:sp>
    </p:spTree>
    <p:extLst>
      <p:ext uri="{BB962C8B-B14F-4D97-AF65-F5344CB8AC3E}">
        <p14:creationId xmlns:p14="http://schemas.microsoft.com/office/powerpoint/2010/main" val="874031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EB9D95-8046-4D8E-AD4C-8C3D6F71E0E0}" type="datetimeFigureOut">
              <a:rPr lang="en-US" smtClean="0"/>
              <a:t>8/27/2023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C4826E-610D-4749-BB8B-9C19165506FF}" type="slidenum">
              <a:rPr lang="en-US" smtClean="0"/>
              <a:t>‹#›</a:t>
            </a:fld>
            <a:endParaRPr lang="en-US"/>
          </a:p>
        </p:txBody>
      </p:sp>
    </p:spTree>
    <p:extLst>
      <p:ext uri="{BB962C8B-B14F-4D97-AF65-F5344CB8AC3E}">
        <p14:creationId xmlns:p14="http://schemas.microsoft.com/office/powerpoint/2010/main" val="2885628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EB9D95-8046-4D8E-AD4C-8C3D6F71E0E0}" type="datetimeFigureOut">
              <a:rPr lang="en-US" smtClean="0"/>
              <a:t>8/27/2023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C4826E-610D-4749-BB8B-9C19165506FF}" type="slidenum">
              <a:rPr lang="en-US" smtClean="0"/>
              <a:t>‹#›</a:t>
            </a:fld>
            <a:endParaRPr lang="en-US"/>
          </a:p>
        </p:txBody>
      </p:sp>
    </p:spTree>
    <p:extLst>
      <p:ext uri="{BB962C8B-B14F-4D97-AF65-F5344CB8AC3E}">
        <p14:creationId xmlns:p14="http://schemas.microsoft.com/office/powerpoint/2010/main" val="2117989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EB9D95-8046-4D8E-AD4C-8C3D6F71E0E0}" type="datetimeFigureOut">
              <a:rPr lang="en-US" smtClean="0"/>
              <a:t>8/27/2023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C4826E-610D-4749-BB8B-9C19165506FF}" type="slidenum">
              <a:rPr lang="en-US" smtClean="0"/>
              <a:t>‹#›</a:t>
            </a:fld>
            <a:endParaRPr lang="en-US"/>
          </a:p>
        </p:txBody>
      </p:sp>
    </p:spTree>
    <p:extLst>
      <p:ext uri="{BB962C8B-B14F-4D97-AF65-F5344CB8AC3E}">
        <p14:creationId xmlns:p14="http://schemas.microsoft.com/office/powerpoint/2010/main" val="2272817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EB9D95-8046-4D8E-AD4C-8C3D6F71E0E0}" type="datetimeFigureOut">
              <a:rPr lang="en-US" smtClean="0"/>
              <a:t>8/27/2023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4826E-610D-4749-BB8B-9C19165506FF}" type="slidenum">
              <a:rPr lang="en-US" smtClean="0"/>
              <a:t>‹#›</a:t>
            </a:fld>
            <a:endParaRPr lang="en-US"/>
          </a:p>
        </p:txBody>
      </p:sp>
    </p:spTree>
    <p:extLst>
      <p:ext uri="{BB962C8B-B14F-4D97-AF65-F5344CB8AC3E}">
        <p14:creationId xmlns:p14="http://schemas.microsoft.com/office/powerpoint/2010/main" val="1378003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EB9D95-8046-4D8E-AD4C-8C3D6F71E0E0}" type="datetimeFigureOut">
              <a:rPr lang="en-US" smtClean="0"/>
              <a:t>8/27/2023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C4826E-610D-4749-BB8B-9C19165506FF}" type="slidenum">
              <a:rPr lang="en-US" smtClean="0"/>
              <a:t>‹#›</a:t>
            </a:fld>
            <a:endParaRPr lang="en-US"/>
          </a:p>
        </p:txBody>
      </p:sp>
    </p:spTree>
    <p:extLst>
      <p:ext uri="{BB962C8B-B14F-4D97-AF65-F5344CB8AC3E}">
        <p14:creationId xmlns:p14="http://schemas.microsoft.com/office/powerpoint/2010/main" val="3555399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EB9D95-8046-4D8E-AD4C-8C3D6F71E0E0}" type="datetimeFigureOut">
              <a:rPr lang="en-US" smtClean="0"/>
              <a:t>8/27/2023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C4826E-610D-4749-BB8B-9C19165506FF}" type="slidenum">
              <a:rPr lang="en-US" smtClean="0"/>
              <a:t>‹#›</a:t>
            </a:fld>
            <a:endParaRPr lang="en-US"/>
          </a:p>
        </p:txBody>
      </p:sp>
    </p:spTree>
    <p:extLst>
      <p:ext uri="{BB962C8B-B14F-4D97-AF65-F5344CB8AC3E}">
        <p14:creationId xmlns:p14="http://schemas.microsoft.com/office/powerpoint/2010/main" val="24337769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67000"/>
            <a:ext cx="8153400" cy="1470025"/>
          </a:xfrm>
        </p:spPr>
        <p:txBody>
          <a:bodyPr>
            <a:noAutofit/>
          </a:bodyPr>
          <a:lstStyle/>
          <a:p>
            <a:r>
              <a:rPr lang="en-US" sz="2800" b="1" dirty="0"/>
              <a:t>Getting to know the techniques of virtual and augmented reality, </a:t>
            </a:r>
            <a:r>
              <a:rPr lang="sr-Latn-RS" sz="2800" b="1" dirty="0" smtClean="0"/>
              <a:t/>
            </a:r>
            <a:br>
              <a:rPr lang="sr-Latn-RS" sz="2800" b="1" dirty="0" smtClean="0"/>
            </a:br>
            <a:r>
              <a:rPr lang="en-US" sz="2800" b="1" dirty="0" smtClean="0"/>
              <a:t>applications </a:t>
            </a:r>
            <a:r>
              <a:rPr lang="en-US" sz="2800" b="1" dirty="0"/>
              <a:t>of virtual and augmented reality in </a:t>
            </a:r>
            <a:r>
              <a:rPr lang="sr-Latn-RS" sz="2800" b="1" dirty="0" smtClean="0"/>
              <a:t/>
            </a:r>
            <a:br>
              <a:rPr lang="sr-Latn-RS" sz="2800" b="1" dirty="0" smtClean="0"/>
            </a:br>
            <a:r>
              <a:rPr lang="en-US" sz="2800" b="1" dirty="0" smtClean="0"/>
              <a:t>medicine </a:t>
            </a:r>
            <a:r>
              <a:rPr lang="en-US" sz="2800" b="1" dirty="0"/>
              <a:t>and rehabilitation, </a:t>
            </a:r>
            <a:r>
              <a:rPr lang="sr-Latn-RS" sz="2800" b="1" dirty="0" smtClean="0"/>
              <a:t/>
            </a:r>
            <a:br>
              <a:rPr lang="sr-Latn-RS" sz="2800" b="1" dirty="0" smtClean="0"/>
            </a:br>
            <a:r>
              <a:rPr lang="en-US" sz="2800" b="1" dirty="0" smtClean="0"/>
              <a:t>the </a:t>
            </a:r>
            <a:r>
              <a:rPr lang="en-US" sz="2800" b="1" dirty="0"/>
              <a:t>future of augmented reality</a:t>
            </a:r>
          </a:p>
        </p:txBody>
      </p:sp>
      <p:sp>
        <p:nvSpPr>
          <p:cNvPr id="3" name="Subtitle 2"/>
          <p:cNvSpPr>
            <a:spLocks noGrp="1"/>
          </p:cNvSpPr>
          <p:nvPr>
            <p:ph type="subTitle" idx="1"/>
          </p:nvPr>
        </p:nvSpPr>
        <p:spPr>
          <a:xfrm>
            <a:off x="2590800" y="5715000"/>
            <a:ext cx="6400800" cy="838200"/>
          </a:xfrm>
        </p:spPr>
        <p:txBody>
          <a:bodyPr>
            <a:normAutofit/>
          </a:bodyPr>
          <a:lstStyle/>
          <a:p>
            <a:pPr algn="r"/>
            <a:r>
              <a:rPr lang="sr-Latn-RS" sz="2800" dirty="0" smtClean="0"/>
              <a:t>Doc.dr Vesna Grbovic</a:t>
            </a:r>
            <a:endParaRPr lang="en-US"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8600"/>
            <a:ext cx="1354137" cy="1633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12949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229600" cy="4876800"/>
          </a:xfrm>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89721" cy="5358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49898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3600" b="1" dirty="0"/>
              <a:t>R</a:t>
            </a:r>
            <a:r>
              <a:rPr lang="en-US" sz="3600" b="1" dirty="0" smtClean="0"/>
              <a:t>emote </a:t>
            </a:r>
            <a:r>
              <a:rPr lang="en-US" sz="3600" b="1" dirty="0"/>
              <a:t>patient </a:t>
            </a:r>
            <a:r>
              <a:rPr lang="en-US" sz="3600" b="1" dirty="0" smtClean="0"/>
              <a:t>monitoring</a:t>
            </a:r>
            <a:r>
              <a:rPr lang="sr-Latn-RS" sz="3600" b="1" dirty="0" smtClean="0"/>
              <a:t> (RPM)</a:t>
            </a:r>
            <a:endParaRPr lang="en-US" sz="3600" b="1" dirty="0"/>
          </a:p>
        </p:txBody>
      </p:sp>
      <p:sp>
        <p:nvSpPr>
          <p:cNvPr id="3" name="Content Placeholder 2"/>
          <p:cNvSpPr>
            <a:spLocks noGrp="1"/>
          </p:cNvSpPr>
          <p:nvPr>
            <p:ph idx="1"/>
          </p:nvPr>
        </p:nvSpPr>
        <p:spPr/>
        <p:txBody>
          <a:bodyPr>
            <a:normAutofit fontScale="85000" lnSpcReduction="10000"/>
          </a:bodyPr>
          <a:lstStyle/>
          <a:p>
            <a:r>
              <a:rPr lang="en-US" dirty="0"/>
              <a:t>RPM transfers measured physiological data (e.g., ECG, blood </a:t>
            </a:r>
            <a:r>
              <a:rPr lang="en-US" dirty="0" smtClean="0"/>
              <a:t>pressure, </a:t>
            </a:r>
            <a:r>
              <a:rPr lang="en-US" dirty="0"/>
              <a:t>etc.) from peripheral sensors (wearable or implantable devices such as implantable </a:t>
            </a:r>
            <a:r>
              <a:rPr lang="en-US" dirty="0" err="1"/>
              <a:t>cardioverter</a:t>
            </a:r>
            <a:r>
              <a:rPr lang="en-US" dirty="0"/>
              <a:t>-defibrillators ) to a centralized platform via wireless communication networks for health care workers to make decisions. </a:t>
            </a:r>
            <a:endParaRPr lang="sr-Latn-RS" dirty="0" smtClean="0"/>
          </a:p>
          <a:p>
            <a:r>
              <a:rPr lang="en-US" dirty="0" smtClean="0"/>
              <a:t>This </a:t>
            </a:r>
            <a:r>
              <a:rPr lang="en-US" dirty="0"/>
              <a:t>regular tracking of vitals and monitoring during TCR allows clinicians to perform an early intervention, such as medication titration that may reduce unnecessary emergency department visits, hospitalizations, and associated costs </a:t>
            </a:r>
          </a:p>
        </p:txBody>
      </p:sp>
    </p:spTree>
    <p:extLst>
      <p:ext uri="{BB962C8B-B14F-4D97-AF65-F5344CB8AC3E}">
        <p14:creationId xmlns:p14="http://schemas.microsoft.com/office/powerpoint/2010/main" val="42250035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a:t>Role of new digital technologies and telemedicine in pulmonary </a:t>
            </a:r>
            <a:r>
              <a:rPr lang="en-US" sz="3600" b="1" dirty="0" smtClean="0"/>
              <a:t>rehabilitation</a:t>
            </a:r>
            <a:endParaRPr lang="en-US" dirty="0"/>
          </a:p>
        </p:txBody>
      </p:sp>
      <p:sp>
        <p:nvSpPr>
          <p:cNvPr id="3" name="Content Placeholder 2"/>
          <p:cNvSpPr>
            <a:spLocks noGrp="1"/>
          </p:cNvSpPr>
          <p:nvPr>
            <p:ph idx="1"/>
          </p:nvPr>
        </p:nvSpPr>
        <p:spPr/>
        <p:txBody>
          <a:bodyPr>
            <a:normAutofit fontScale="70000" lnSpcReduction="20000"/>
          </a:bodyPr>
          <a:lstStyle/>
          <a:p>
            <a:r>
              <a:rPr lang="en-US" dirty="0"/>
              <a:t>The use of the latest digital technologies in PR is very exciting and offers great opportunities while treating patients affected by specific conditions. </a:t>
            </a:r>
            <a:endParaRPr lang="sr-Latn-RS" dirty="0" smtClean="0"/>
          </a:p>
          <a:p>
            <a:r>
              <a:rPr lang="en-US" dirty="0" smtClean="0"/>
              <a:t>Data </a:t>
            </a:r>
            <a:r>
              <a:rPr lang="en-US" dirty="0"/>
              <a:t>can be stored on a smartphone and shared with the provider. </a:t>
            </a:r>
            <a:endParaRPr lang="sr-Latn-RS" dirty="0" smtClean="0"/>
          </a:p>
          <a:p>
            <a:r>
              <a:rPr lang="en-US" dirty="0" smtClean="0"/>
              <a:t>Relying </a:t>
            </a:r>
            <a:r>
              <a:rPr lang="en-US" dirty="0"/>
              <a:t>on this information, physicians will be able to tailor medications and dosage to the specific needs of individual patients. </a:t>
            </a:r>
            <a:endParaRPr lang="sr-Latn-RS" dirty="0" smtClean="0"/>
          </a:p>
          <a:p>
            <a:r>
              <a:rPr lang="en-US" dirty="0" err="1" smtClean="0"/>
              <a:t>Telerehabilitation</a:t>
            </a:r>
            <a:r>
              <a:rPr lang="en-US" dirty="0" smtClean="0"/>
              <a:t> </a:t>
            </a:r>
            <a:r>
              <a:rPr lang="en-US" dirty="0"/>
              <a:t>may be a sustainable solution to the growing burden of chronic respiratory disease worldwide. </a:t>
            </a:r>
            <a:endParaRPr lang="sr-Latn-RS" dirty="0" smtClean="0"/>
          </a:p>
          <a:p>
            <a:r>
              <a:rPr lang="en-US" dirty="0" smtClean="0"/>
              <a:t>However</a:t>
            </a:r>
            <a:r>
              <a:rPr lang="en-US" dirty="0"/>
              <a:t>, PR must keep its cornerstones, such as education and motivations, which are most successful when conducted in person. Many issues remain to be resolved in the future, e.g. </a:t>
            </a:r>
            <a:r>
              <a:rPr lang="en-US" dirty="0" err="1"/>
              <a:t>cybersecurity</a:t>
            </a:r>
            <a:r>
              <a:rPr lang="en-US" dirty="0"/>
              <a:t> while using smart devices since they offer unique opportunities for PR.</a:t>
            </a:r>
          </a:p>
        </p:txBody>
      </p:sp>
    </p:spTree>
    <p:extLst>
      <p:ext uri="{BB962C8B-B14F-4D97-AF65-F5344CB8AC3E}">
        <p14:creationId xmlns:p14="http://schemas.microsoft.com/office/powerpoint/2010/main" val="848345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328613"/>
            <a:ext cx="5715000" cy="6200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41871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0"/>
            <a:ext cx="8229600" cy="678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63417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err="1"/>
              <a:t>Telerehabilitation</a:t>
            </a:r>
            <a:r>
              <a:rPr lang="en-US" sz="3600" b="1" dirty="0"/>
              <a:t> Approaches for Stroke </a:t>
            </a:r>
            <a:r>
              <a:rPr lang="en-US" sz="3600" b="1" dirty="0" smtClean="0"/>
              <a:t>Patients</a:t>
            </a:r>
            <a:endParaRPr lang="en-US" sz="3600" dirty="0"/>
          </a:p>
        </p:txBody>
      </p:sp>
      <p:sp>
        <p:nvSpPr>
          <p:cNvPr id="3" name="Content Placeholder 2"/>
          <p:cNvSpPr>
            <a:spLocks noGrp="1"/>
          </p:cNvSpPr>
          <p:nvPr>
            <p:ph idx="1"/>
          </p:nvPr>
        </p:nvSpPr>
        <p:spPr/>
        <p:txBody>
          <a:bodyPr>
            <a:normAutofit/>
          </a:bodyPr>
          <a:lstStyle/>
          <a:p>
            <a:r>
              <a:rPr lang="en-US" sz="2400" dirty="0"/>
              <a:t>Stroke remains one of the most common causes of adult disability in the world. In recent years, diverse </a:t>
            </a:r>
            <a:r>
              <a:rPr lang="en-US" sz="2400" dirty="0" err="1"/>
              <a:t>telerehabilitation</a:t>
            </a:r>
            <a:r>
              <a:rPr lang="en-US" sz="2400" dirty="0"/>
              <a:t> programs have been conceived and studied to improve the abilities of the activities of daily living and increased independence of stroke patients living at home</a:t>
            </a:r>
            <a:r>
              <a:rPr lang="en-US" sz="2400" dirty="0" smtClean="0"/>
              <a:t>.</a:t>
            </a:r>
            <a:endParaRPr lang="sr-Latn-RS" sz="2400" dirty="0" smtClean="0"/>
          </a:p>
          <a:p>
            <a:r>
              <a:rPr lang="en-US" sz="2400" dirty="0" err="1"/>
              <a:t>Telestroke</a:t>
            </a:r>
            <a:r>
              <a:rPr lang="en-US" sz="2400" dirty="0"/>
              <a:t> is the application of telemedicine in stroke </a:t>
            </a:r>
            <a:r>
              <a:rPr lang="en-US" sz="2400" dirty="0" smtClean="0"/>
              <a:t>care.</a:t>
            </a:r>
            <a:endParaRPr lang="sr-Latn-RS" sz="2400" dirty="0" smtClean="0"/>
          </a:p>
          <a:p>
            <a:r>
              <a:rPr lang="en-US" sz="2400" dirty="0" smtClean="0"/>
              <a:t>Remote </a:t>
            </a:r>
            <a:r>
              <a:rPr lang="en-US" sz="2400" dirty="0"/>
              <a:t>evaluation of stroke patients via telemedicine is increasingly utilized, particularly in neurologically underserved areas. </a:t>
            </a:r>
            <a:endParaRPr lang="sr-Latn-RS" sz="2400" dirty="0" smtClean="0"/>
          </a:p>
          <a:p>
            <a:r>
              <a:rPr lang="en-US" sz="2400" dirty="0" smtClean="0"/>
              <a:t>It </a:t>
            </a:r>
            <a:r>
              <a:rPr lang="en-US" sz="2400" dirty="0"/>
              <a:t>is usually based on video examination and evaluations of brain scans via </a:t>
            </a:r>
            <a:r>
              <a:rPr lang="en-US" sz="2400" dirty="0" err="1"/>
              <a:t>teleradiology</a:t>
            </a:r>
            <a:r>
              <a:rPr lang="en-US" sz="2400" dirty="0"/>
              <a:t>. </a:t>
            </a:r>
          </a:p>
        </p:txBody>
      </p:sp>
    </p:spTree>
    <p:extLst>
      <p:ext uri="{BB962C8B-B14F-4D97-AF65-F5344CB8AC3E}">
        <p14:creationId xmlns:p14="http://schemas.microsoft.com/office/powerpoint/2010/main" val="23324452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70546"/>
            <a:ext cx="8800753" cy="5663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22959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a:t>Telerehabilitation</a:t>
            </a:r>
            <a:r>
              <a:rPr lang="en-US" sz="3200" b="1" dirty="0"/>
              <a:t> Approaches for Stroke Patients</a:t>
            </a:r>
            <a:endParaRPr lang="en-US" sz="3200" dirty="0"/>
          </a:p>
        </p:txBody>
      </p:sp>
      <p:sp>
        <p:nvSpPr>
          <p:cNvPr id="3" name="Content Placeholder 2"/>
          <p:cNvSpPr>
            <a:spLocks noGrp="1"/>
          </p:cNvSpPr>
          <p:nvPr>
            <p:ph idx="1"/>
          </p:nvPr>
        </p:nvSpPr>
        <p:spPr>
          <a:xfrm>
            <a:off x="0" y="1371600"/>
            <a:ext cx="8991600" cy="5334000"/>
          </a:xfrm>
        </p:spPr>
        <p:txBody>
          <a:bodyPr>
            <a:normAutofit fontScale="70000" lnSpcReduction="20000"/>
          </a:bodyPr>
          <a:lstStyle/>
          <a:p>
            <a:r>
              <a:rPr lang="en-US" dirty="0"/>
              <a:t>The use of modern information and telecommunication technologies enables </a:t>
            </a:r>
            <a:r>
              <a:rPr lang="en-US" dirty="0" err="1"/>
              <a:t>telerehabilitation</a:t>
            </a:r>
            <a:r>
              <a:rPr lang="en-US" dirty="0"/>
              <a:t> of neurological deficits in the domestic environment. </a:t>
            </a:r>
            <a:endParaRPr lang="sr-Latn-RS" dirty="0" smtClean="0"/>
          </a:p>
          <a:p>
            <a:r>
              <a:rPr lang="en-US" dirty="0" smtClean="0"/>
              <a:t>The </a:t>
            </a:r>
            <a:r>
              <a:rPr lang="en-US" dirty="0"/>
              <a:t>current state of studies on rehabilitative </a:t>
            </a:r>
            <a:r>
              <a:rPr lang="en-US" dirty="0" err="1"/>
              <a:t>teletherapy</a:t>
            </a:r>
            <a:r>
              <a:rPr lang="en-US" dirty="0"/>
              <a:t> for improvement of motor function and mobility deficits due to stroke is reviewed. </a:t>
            </a:r>
            <a:endParaRPr lang="sr-Latn-RS" dirty="0" smtClean="0"/>
          </a:p>
          <a:p>
            <a:r>
              <a:rPr lang="en-US" dirty="0" smtClean="0"/>
              <a:t>Two </a:t>
            </a:r>
            <a:r>
              <a:rPr lang="en-US" dirty="0" err="1"/>
              <a:t>neurolinguistic</a:t>
            </a:r>
            <a:r>
              <a:rPr lang="en-US" dirty="0"/>
              <a:t> proof of concept studies investigating the efficacy of online interactive </a:t>
            </a:r>
            <a:r>
              <a:rPr lang="en-US" dirty="0" err="1"/>
              <a:t>telespeech</a:t>
            </a:r>
            <a:r>
              <a:rPr lang="en-US" dirty="0"/>
              <a:t> therapy are reported, which compared virtual screen to screen interactive </a:t>
            </a:r>
            <a:r>
              <a:rPr lang="en-US" dirty="0" err="1"/>
              <a:t>telerehabilitation</a:t>
            </a:r>
            <a:r>
              <a:rPr lang="en-US" dirty="0"/>
              <a:t> of aphasia after stroke and </a:t>
            </a:r>
            <a:r>
              <a:rPr lang="en-US" dirty="0" err="1"/>
              <a:t>dysarthrophonia</a:t>
            </a:r>
            <a:r>
              <a:rPr lang="en-US" dirty="0"/>
              <a:t> in Parkinson’s disease to conventional face to face rehabilitation. </a:t>
            </a:r>
            <a:endParaRPr lang="sr-Latn-RS" dirty="0" smtClean="0"/>
          </a:p>
          <a:p>
            <a:r>
              <a:rPr lang="en-US" dirty="0" smtClean="0"/>
              <a:t>The </a:t>
            </a:r>
            <a:r>
              <a:rPr lang="en-US" dirty="0"/>
              <a:t>results of the studies indicate that the neurological rehabilitation of motor and communicative deficits in the domestic environment of patients by means of </a:t>
            </a:r>
            <a:r>
              <a:rPr lang="en-US" dirty="0" err="1"/>
              <a:t>teletherapy</a:t>
            </a:r>
            <a:r>
              <a:rPr lang="en-US" dirty="0"/>
              <a:t> is just as efficient as conventional rehabilitation. Under home-based </a:t>
            </a:r>
            <a:r>
              <a:rPr lang="en-US" dirty="0" err="1"/>
              <a:t>telerehabilitation</a:t>
            </a:r>
            <a:r>
              <a:rPr lang="en-US" dirty="0"/>
              <a:t> patient transfer becomes </a:t>
            </a:r>
            <a:r>
              <a:rPr lang="en-US" dirty="0" smtClean="0"/>
              <a:t>unnecessary.</a:t>
            </a:r>
            <a:endParaRPr lang="sr-Latn-RS" dirty="0" smtClean="0"/>
          </a:p>
          <a:p>
            <a:r>
              <a:rPr lang="en-US" dirty="0" smtClean="0"/>
              <a:t>Rehabilitative </a:t>
            </a:r>
            <a:r>
              <a:rPr lang="en-US" dirty="0" err="1"/>
              <a:t>Teletherapy</a:t>
            </a:r>
            <a:r>
              <a:rPr lang="en-US" dirty="0"/>
              <a:t> is a </a:t>
            </a:r>
            <a:r>
              <a:rPr lang="en-US" dirty="0" err="1"/>
              <a:t>posthospital</a:t>
            </a:r>
            <a:r>
              <a:rPr lang="en-US" dirty="0"/>
              <a:t> component of a cross-sector supply chain for patients with handicaps or impairments due to stroke and other neurological diseases.</a:t>
            </a:r>
          </a:p>
        </p:txBody>
      </p:sp>
    </p:spTree>
    <p:extLst>
      <p:ext uri="{BB962C8B-B14F-4D97-AF65-F5344CB8AC3E}">
        <p14:creationId xmlns:p14="http://schemas.microsoft.com/office/powerpoint/2010/main" val="4536684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a:t>Telerehabilitation</a:t>
            </a:r>
            <a:r>
              <a:rPr lang="en-US" sz="3200" b="1" dirty="0"/>
              <a:t> Approaches for Stroke Patients</a:t>
            </a:r>
            <a:endParaRPr lang="en-US" sz="3200" dirty="0"/>
          </a:p>
        </p:txBody>
      </p:sp>
      <p:sp>
        <p:nvSpPr>
          <p:cNvPr id="3" name="Content Placeholder 2"/>
          <p:cNvSpPr>
            <a:spLocks noGrp="1"/>
          </p:cNvSpPr>
          <p:nvPr>
            <p:ph idx="1"/>
          </p:nvPr>
        </p:nvSpPr>
        <p:spPr/>
        <p:txBody>
          <a:bodyPr>
            <a:normAutofit fontScale="77500" lnSpcReduction="20000"/>
          </a:bodyPr>
          <a:lstStyle/>
          <a:p>
            <a:r>
              <a:rPr lang="en-US" dirty="0" err="1"/>
              <a:t>Telerehabilitation</a:t>
            </a:r>
            <a:r>
              <a:rPr lang="en-US" dirty="0"/>
              <a:t> is the provision of rehabilitation services to patients at a remote location using information and communication </a:t>
            </a:r>
            <a:r>
              <a:rPr lang="en-US" dirty="0" smtClean="0"/>
              <a:t>technologies.</a:t>
            </a:r>
            <a:endParaRPr lang="sr-Latn-RS" dirty="0" smtClean="0"/>
          </a:p>
          <a:p>
            <a:r>
              <a:rPr lang="en-US" dirty="0" smtClean="0"/>
              <a:t>Communication </a:t>
            </a:r>
            <a:r>
              <a:rPr lang="en-US" dirty="0"/>
              <a:t>between the patient and the rehabilitation professional may occur through a variety of technologies such as the telephone, Internet‐based videoconferencing and sensors (such as pedometers). </a:t>
            </a:r>
            <a:endParaRPr lang="sr-Latn-RS" dirty="0" smtClean="0"/>
          </a:p>
          <a:p>
            <a:r>
              <a:rPr lang="en-US" dirty="0" smtClean="0"/>
              <a:t>Virtual </a:t>
            </a:r>
            <a:r>
              <a:rPr lang="en-US" dirty="0"/>
              <a:t>reality </a:t>
            </a:r>
            <a:r>
              <a:rPr lang="en-US" dirty="0" err="1"/>
              <a:t>programmes</a:t>
            </a:r>
            <a:r>
              <a:rPr lang="en-US" dirty="0"/>
              <a:t> may also be used as a medium for therapy; the patient completes therapy tasks within a computer‐generated virtual environment, and data are transmitted to the </a:t>
            </a:r>
            <a:r>
              <a:rPr lang="en-US" dirty="0" smtClean="0"/>
              <a:t>therapist.</a:t>
            </a:r>
            <a:endParaRPr lang="sr-Latn-RS" dirty="0" smtClean="0"/>
          </a:p>
          <a:p>
            <a:r>
              <a:rPr lang="en-US" dirty="0" err="1" smtClean="0"/>
              <a:t>Telerehabilitation</a:t>
            </a:r>
            <a:r>
              <a:rPr lang="en-US" dirty="0" smtClean="0"/>
              <a:t> </a:t>
            </a:r>
            <a:r>
              <a:rPr lang="en-US" dirty="0"/>
              <a:t>consultations may include assessment, diagnosis, goal setting, therapy, education and </a:t>
            </a:r>
            <a:r>
              <a:rPr lang="en-US" dirty="0" smtClean="0"/>
              <a:t>monitoring</a:t>
            </a:r>
            <a:r>
              <a:rPr lang="sr-Latn-RS" dirty="0" smtClean="0"/>
              <a:t>.</a:t>
            </a:r>
            <a:endParaRPr lang="en-US" dirty="0"/>
          </a:p>
        </p:txBody>
      </p:sp>
    </p:spTree>
    <p:extLst>
      <p:ext uri="{BB962C8B-B14F-4D97-AF65-F5344CB8AC3E}">
        <p14:creationId xmlns:p14="http://schemas.microsoft.com/office/powerpoint/2010/main" val="14662979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a:t>Telerehabilitation</a:t>
            </a:r>
            <a:r>
              <a:rPr lang="en-US" sz="3200" b="1" dirty="0"/>
              <a:t> Approaches for Stroke Patients</a:t>
            </a:r>
            <a:endParaRPr lang="en-US" sz="3200" dirty="0"/>
          </a:p>
        </p:txBody>
      </p:sp>
      <p:sp>
        <p:nvSpPr>
          <p:cNvPr id="3" name="Content Placeholder 2"/>
          <p:cNvSpPr>
            <a:spLocks noGrp="1"/>
          </p:cNvSpPr>
          <p:nvPr>
            <p:ph idx="1"/>
          </p:nvPr>
        </p:nvSpPr>
        <p:spPr/>
        <p:txBody>
          <a:bodyPr>
            <a:normAutofit/>
          </a:bodyPr>
          <a:lstStyle/>
          <a:p>
            <a:r>
              <a:rPr lang="en-US" sz="2400" dirty="0" err="1"/>
              <a:t>Telerehabilitaton</a:t>
            </a:r>
            <a:r>
              <a:rPr lang="en-US" sz="2400" dirty="0"/>
              <a:t> has been described simply as an alternative method of providing rehabilitation. Therefore, in theory, the mechanisms leading to recovery should mirror those associated with conventional rehabilitation </a:t>
            </a:r>
            <a:r>
              <a:rPr lang="en-US" sz="2400" dirty="0" err="1"/>
              <a:t>programmes</a:t>
            </a:r>
            <a:r>
              <a:rPr lang="en-US" sz="2400" dirty="0"/>
              <a:t>. </a:t>
            </a:r>
            <a:endParaRPr lang="sr-Latn-RS" sz="2400" dirty="0" smtClean="0"/>
          </a:p>
          <a:p>
            <a:r>
              <a:rPr lang="en-US" sz="2400" dirty="0" smtClean="0"/>
              <a:t>It </a:t>
            </a:r>
            <a:r>
              <a:rPr lang="en-US" sz="2400" dirty="0"/>
              <a:t>is now well established that </a:t>
            </a:r>
            <a:r>
              <a:rPr lang="en-US" sz="2400" dirty="0" err="1"/>
              <a:t>organised</a:t>
            </a:r>
            <a:r>
              <a:rPr lang="en-US" sz="2400" dirty="0"/>
              <a:t>, interdisciplinary stroke care reduces the likelihood of institutional care and long‐term disability and increases independence in activities of daily </a:t>
            </a:r>
            <a:r>
              <a:rPr lang="en-US" sz="2400" dirty="0" smtClean="0"/>
              <a:t>living.</a:t>
            </a:r>
            <a:endParaRPr lang="sr-Latn-RS" sz="2400" dirty="0" smtClean="0"/>
          </a:p>
          <a:p>
            <a:r>
              <a:rPr lang="en-US" sz="2400" dirty="0" smtClean="0"/>
              <a:t>Improvements </a:t>
            </a:r>
            <a:r>
              <a:rPr lang="en-US" sz="2400" dirty="0"/>
              <a:t>in function after completion of rehabilitation </a:t>
            </a:r>
            <a:r>
              <a:rPr lang="en-US" sz="2400" dirty="0" err="1"/>
              <a:t>programmes</a:t>
            </a:r>
            <a:r>
              <a:rPr lang="en-US" sz="2400" dirty="0"/>
              <a:t> have been attributed to a combination of physiological recovery, neuroplasticity and </a:t>
            </a:r>
            <a:r>
              <a:rPr lang="en-US" sz="2400" dirty="0" smtClean="0"/>
              <a:t>compensation.</a:t>
            </a:r>
            <a:endParaRPr lang="en-US" sz="2400" dirty="0"/>
          </a:p>
        </p:txBody>
      </p:sp>
    </p:spTree>
    <p:extLst>
      <p:ext uri="{BB962C8B-B14F-4D97-AF65-F5344CB8AC3E}">
        <p14:creationId xmlns:p14="http://schemas.microsoft.com/office/powerpoint/2010/main" val="56479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4000" b="1" dirty="0"/>
              <a:t>T</a:t>
            </a:r>
            <a:r>
              <a:rPr lang="en-US" sz="4000" b="1" dirty="0" err="1"/>
              <a:t>elerehabilitation</a:t>
            </a:r>
            <a:endParaRPr lang="en-US" sz="4000" b="1" dirty="0"/>
          </a:p>
        </p:txBody>
      </p:sp>
      <p:sp>
        <p:nvSpPr>
          <p:cNvPr id="3" name="Content Placeholder 2"/>
          <p:cNvSpPr>
            <a:spLocks noGrp="1"/>
          </p:cNvSpPr>
          <p:nvPr>
            <p:ph idx="1"/>
          </p:nvPr>
        </p:nvSpPr>
        <p:spPr/>
        <p:txBody>
          <a:bodyPr>
            <a:normAutofit/>
          </a:bodyPr>
          <a:lstStyle/>
          <a:p>
            <a:r>
              <a:rPr lang="sr-Latn-RS" sz="2400" dirty="0" smtClean="0"/>
              <a:t>T</a:t>
            </a:r>
            <a:r>
              <a:rPr lang="en-US" sz="2400" dirty="0" err="1" smtClean="0"/>
              <a:t>elerehabilitation</a:t>
            </a:r>
            <a:r>
              <a:rPr lang="en-US" sz="2400" dirty="0" smtClean="0"/>
              <a:t> </a:t>
            </a:r>
            <a:r>
              <a:rPr lang="en-US" sz="2400" dirty="0"/>
              <a:t>is defined as the delivery of medical or rehabilitative care to persons with rehabilitation needs via telecommunication or the internet. </a:t>
            </a:r>
            <a:endParaRPr lang="sr-Latn-RS" sz="2400" dirty="0" smtClean="0"/>
          </a:p>
          <a:p>
            <a:r>
              <a:rPr lang="en-US" sz="2400" dirty="0" smtClean="0"/>
              <a:t>The </a:t>
            </a:r>
            <a:r>
              <a:rPr lang="en-US" sz="2400" dirty="0"/>
              <a:t>use of </a:t>
            </a:r>
            <a:r>
              <a:rPr lang="en-US" sz="2400" dirty="0" err="1"/>
              <a:t>telerehabilitation</a:t>
            </a:r>
            <a:r>
              <a:rPr lang="en-US" sz="2400" dirty="0"/>
              <a:t> is paramount in terms of ensuring a sustainable and just future for people around the world; however, it has taken significant time for </a:t>
            </a:r>
            <a:r>
              <a:rPr lang="en-US" sz="2400" dirty="0" err="1"/>
              <a:t>telerehabilitation</a:t>
            </a:r>
            <a:r>
              <a:rPr lang="en-US" sz="2400" dirty="0"/>
              <a:t> programs to be established. </a:t>
            </a:r>
            <a:endParaRPr lang="sr-Latn-RS" sz="2400" dirty="0" smtClean="0"/>
          </a:p>
          <a:p>
            <a:r>
              <a:rPr lang="en-US" sz="2400" dirty="0" err="1"/>
              <a:t>Telerehabilitation</a:t>
            </a:r>
            <a:r>
              <a:rPr lang="en-US" sz="2400" dirty="0"/>
              <a:t> is a field in its infancy and its utility is </a:t>
            </a:r>
            <a:r>
              <a:rPr lang="en-US" sz="2400" dirty="0" smtClean="0"/>
              <a:t>evolving</a:t>
            </a:r>
            <a:r>
              <a:rPr lang="sr-Latn-RS" sz="2400" dirty="0" smtClean="0"/>
              <a:t>.</a:t>
            </a:r>
            <a:endParaRPr lang="en-US" sz="2400" dirty="0"/>
          </a:p>
        </p:txBody>
      </p:sp>
    </p:spTree>
    <p:extLst>
      <p:ext uri="{BB962C8B-B14F-4D97-AF65-F5344CB8AC3E}">
        <p14:creationId xmlns:p14="http://schemas.microsoft.com/office/powerpoint/2010/main" val="23941866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1563" y="142875"/>
            <a:ext cx="7000875" cy="657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23392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a:t>Telerehabilitation</a:t>
            </a:r>
            <a:r>
              <a:rPr lang="en-US" sz="3200" b="1" dirty="0"/>
              <a:t> Approaches for Stroke Patients</a:t>
            </a:r>
            <a:endParaRPr lang="en-US" sz="3200" dirty="0"/>
          </a:p>
        </p:txBody>
      </p:sp>
      <p:sp>
        <p:nvSpPr>
          <p:cNvPr id="3" name="Content Placeholder 2"/>
          <p:cNvSpPr>
            <a:spLocks noGrp="1"/>
          </p:cNvSpPr>
          <p:nvPr>
            <p:ph idx="1"/>
          </p:nvPr>
        </p:nvSpPr>
        <p:spPr/>
        <p:txBody>
          <a:bodyPr>
            <a:normAutofit lnSpcReduction="10000"/>
          </a:bodyPr>
          <a:lstStyle/>
          <a:p>
            <a:r>
              <a:rPr lang="en-US" sz="2400" dirty="0"/>
              <a:t>One of the key advantages of </a:t>
            </a:r>
            <a:r>
              <a:rPr lang="en-US" sz="2400" dirty="0" err="1"/>
              <a:t>telerehabilitation</a:t>
            </a:r>
            <a:r>
              <a:rPr lang="en-US" sz="2400" dirty="0"/>
              <a:t> is that it provides the opportunity for people who are isolated to access rehabilitation services</a:t>
            </a:r>
            <a:r>
              <a:rPr lang="en-US" sz="2400" dirty="0" smtClean="0"/>
              <a:t>.</a:t>
            </a:r>
            <a:endParaRPr lang="sr-Latn-RS" sz="2400" dirty="0" smtClean="0"/>
          </a:p>
          <a:p>
            <a:r>
              <a:rPr lang="en-US" sz="2400" dirty="0" smtClean="0"/>
              <a:t>This </a:t>
            </a:r>
            <a:r>
              <a:rPr lang="en-US" sz="2400" dirty="0"/>
              <a:t>feature is particularly beneficial in vast </a:t>
            </a:r>
            <a:r>
              <a:rPr lang="en-US" sz="2400" dirty="0" smtClean="0"/>
              <a:t>countries, </a:t>
            </a:r>
            <a:r>
              <a:rPr lang="en-US" sz="2400" dirty="0"/>
              <a:t>where many people live long distances away from </a:t>
            </a:r>
            <a:r>
              <a:rPr lang="en-US" sz="2400" dirty="0" err="1"/>
              <a:t>specialised</a:t>
            </a:r>
            <a:r>
              <a:rPr lang="en-US" sz="2400" dirty="0"/>
              <a:t> rehabilitation </a:t>
            </a:r>
            <a:r>
              <a:rPr lang="en-US" sz="2400" dirty="0" err="1"/>
              <a:t>centres</a:t>
            </a:r>
            <a:r>
              <a:rPr lang="en-US" sz="2400" dirty="0"/>
              <a:t>. </a:t>
            </a:r>
            <a:endParaRPr lang="sr-Latn-RS" sz="2400" dirty="0" smtClean="0"/>
          </a:p>
          <a:p>
            <a:r>
              <a:rPr lang="en-US" sz="2400" dirty="0" smtClean="0"/>
              <a:t>People </a:t>
            </a:r>
            <a:r>
              <a:rPr lang="en-US" sz="2400" dirty="0"/>
              <a:t>in rural and remote areas are unlikely to have access to rehabilitation teams with expertise in stroke, and they may not have access to rehabilitation clinicians at all. </a:t>
            </a:r>
            <a:endParaRPr lang="sr-Latn-RS" sz="2400" dirty="0" smtClean="0"/>
          </a:p>
          <a:p>
            <a:r>
              <a:rPr lang="en-US" sz="2400" dirty="0" smtClean="0"/>
              <a:t>Eliminating </a:t>
            </a:r>
            <a:r>
              <a:rPr lang="en-US" sz="2400" dirty="0"/>
              <a:t>the need for travel to rehabilitation </a:t>
            </a:r>
            <a:r>
              <a:rPr lang="en-US" sz="2400" dirty="0" err="1"/>
              <a:t>centres</a:t>
            </a:r>
            <a:r>
              <a:rPr lang="en-US" sz="2400" dirty="0"/>
              <a:t> may also benefit people with severely restricted mobility who have difficulty travelling or are unable to travel.</a:t>
            </a:r>
          </a:p>
        </p:txBody>
      </p:sp>
    </p:spTree>
    <p:extLst>
      <p:ext uri="{BB962C8B-B14F-4D97-AF65-F5344CB8AC3E}">
        <p14:creationId xmlns:p14="http://schemas.microsoft.com/office/powerpoint/2010/main" val="19636521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a:t>Telerehabilitation</a:t>
            </a:r>
            <a:r>
              <a:rPr lang="en-US" sz="3200" b="1" dirty="0"/>
              <a:t> Approaches for Stroke Patients</a:t>
            </a:r>
            <a:endParaRPr lang="en-US" sz="3200" dirty="0"/>
          </a:p>
        </p:txBody>
      </p:sp>
      <p:sp>
        <p:nvSpPr>
          <p:cNvPr id="3" name="Content Placeholder 2"/>
          <p:cNvSpPr>
            <a:spLocks noGrp="1"/>
          </p:cNvSpPr>
          <p:nvPr>
            <p:ph idx="1"/>
          </p:nvPr>
        </p:nvSpPr>
        <p:spPr/>
        <p:txBody>
          <a:bodyPr>
            <a:normAutofit/>
          </a:bodyPr>
          <a:lstStyle/>
          <a:p>
            <a:r>
              <a:rPr lang="en-US" sz="2400" dirty="0" err="1"/>
              <a:t>Telerehabilitation</a:t>
            </a:r>
            <a:r>
              <a:rPr lang="en-US" sz="2400" dirty="0"/>
              <a:t> services may also be used to complement and enhance the quality of current rehabilitation </a:t>
            </a:r>
            <a:r>
              <a:rPr lang="en-US" sz="2400" dirty="0" smtClean="0"/>
              <a:t>services.</a:t>
            </a:r>
            <a:endParaRPr lang="sr-Latn-RS" sz="2400" dirty="0" smtClean="0"/>
          </a:p>
          <a:p>
            <a:r>
              <a:rPr lang="en-US" sz="2400" dirty="0" smtClean="0"/>
              <a:t>Stroke </a:t>
            </a:r>
            <a:r>
              <a:rPr lang="en-US" sz="2400" dirty="0"/>
              <a:t>survivors have expressed concern regarding the lack of available long‐term support and ongoing unmet rehabilitation </a:t>
            </a:r>
            <a:r>
              <a:rPr lang="en-US" sz="2400" dirty="0" smtClean="0"/>
              <a:t>needs. </a:t>
            </a:r>
            <a:endParaRPr lang="sr-Latn-RS" sz="2400" dirty="0" smtClean="0"/>
          </a:p>
          <a:p>
            <a:r>
              <a:rPr lang="en-US" sz="2400" dirty="0" smtClean="0"/>
              <a:t>It </a:t>
            </a:r>
            <a:r>
              <a:rPr lang="en-US" sz="2400" dirty="0"/>
              <a:t>is possible that the use of </a:t>
            </a:r>
            <a:r>
              <a:rPr lang="en-US" sz="2400" dirty="0" err="1"/>
              <a:t>telerehabilitation</a:t>
            </a:r>
            <a:r>
              <a:rPr lang="en-US" sz="2400" dirty="0"/>
              <a:t> may help to address these gaps by supporting patients as they resume life roles on discharge from inpatient facilities.</a:t>
            </a:r>
          </a:p>
          <a:p>
            <a:endParaRPr lang="en-US" dirty="0"/>
          </a:p>
        </p:txBody>
      </p:sp>
    </p:spTree>
    <p:extLst>
      <p:ext uri="{BB962C8B-B14F-4D97-AF65-F5344CB8AC3E}">
        <p14:creationId xmlns:p14="http://schemas.microsoft.com/office/powerpoint/2010/main" val="35875480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a:t>Telerehabilitation</a:t>
            </a:r>
            <a:r>
              <a:rPr lang="en-US" sz="3200" b="1" dirty="0"/>
              <a:t> Approaches for Stroke Patients</a:t>
            </a:r>
            <a:endParaRPr lang="en-US" sz="3200" dirty="0"/>
          </a:p>
        </p:txBody>
      </p:sp>
      <p:sp>
        <p:nvSpPr>
          <p:cNvPr id="3" name="Content Placeholder 2"/>
          <p:cNvSpPr>
            <a:spLocks noGrp="1"/>
          </p:cNvSpPr>
          <p:nvPr>
            <p:ph idx="1"/>
          </p:nvPr>
        </p:nvSpPr>
        <p:spPr/>
        <p:txBody>
          <a:bodyPr>
            <a:normAutofit lnSpcReduction="10000"/>
          </a:bodyPr>
          <a:lstStyle/>
          <a:p>
            <a:r>
              <a:rPr lang="en-US" sz="2400" dirty="0"/>
              <a:t>Furthermore, the use of </a:t>
            </a:r>
            <a:r>
              <a:rPr lang="en-US" sz="2400" dirty="0" err="1"/>
              <a:t>telerehabilitation</a:t>
            </a:r>
            <a:r>
              <a:rPr lang="en-US" sz="2400" dirty="0"/>
              <a:t> may result in cost savings in various ways. </a:t>
            </a:r>
            <a:endParaRPr lang="sr-Latn-RS" sz="2400" dirty="0" smtClean="0"/>
          </a:p>
          <a:p>
            <a:r>
              <a:rPr lang="en-US" sz="2400" dirty="0" smtClean="0"/>
              <a:t>Reduced </a:t>
            </a:r>
            <a:r>
              <a:rPr lang="en-US" sz="2400" dirty="0"/>
              <a:t>travel time (for clinicians who visit patients in their own home) may mean that clinicians are able to fit more consultations into a single day. </a:t>
            </a:r>
            <a:endParaRPr lang="sr-Latn-RS" sz="2400" dirty="0" smtClean="0"/>
          </a:p>
          <a:p>
            <a:r>
              <a:rPr lang="en-US" sz="2400" dirty="0" smtClean="0"/>
              <a:t>In </a:t>
            </a:r>
            <a:r>
              <a:rPr lang="en-US" sz="2400" dirty="0"/>
              <a:t>addition, it may be possible to discharge patients from inpatient rehabilitation facilities earlier and offer </a:t>
            </a:r>
            <a:r>
              <a:rPr lang="en-US" sz="2400" dirty="0" err="1"/>
              <a:t>telerehabilitation</a:t>
            </a:r>
            <a:r>
              <a:rPr lang="en-US" sz="2400" dirty="0"/>
              <a:t> as a way of continuing the rehabilitation </a:t>
            </a:r>
            <a:r>
              <a:rPr lang="en-US" sz="2400" dirty="0" err="1"/>
              <a:t>programme</a:t>
            </a:r>
            <a:r>
              <a:rPr lang="en-US" sz="2400" dirty="0"/>
              <a:t>. </a:t>
            </a:r>
            <a:endParaRPr lang="sr-Latn-RS" sz="2400" dirty="0" smtClean="0"/>
          </a:p>
          <a:p>
            <a:r>
              <a:rPr lang="en-US" sz="2400" dirty="0" smtClean="0"/>
              <a:t>Furthermore</a:t>
            </a:r>
            <a:r>
              <a:rPr lang="en-US" sz="2400" dirty="0"/>
              <a:t>, </a:t>
            </a:r>
            <a:r>
              <a:rPr lang="en-US" sz="2400" dirty="0" err="1"/>
              <a:t>telerehabilitation</a:t>
            </a:r>
            <a:r>
              <a:rPr lang="en-US" sz="2400" dirty="0"/>
              <a:t> may provide a mechanism for increasing the dose of therapy without an increase in face‐to‐face supervision.  </a:t>
            </a:r>
          </a:p>
          <a:p>
            <a:endParaRPr lang="en-US" dirty="0"/>
          </a:p>
        </p:txBody>
      </p:sp>
    </p:spTree>
    <p:extLst>
      <p:ext uri="{BB962C8B-B14F-4D97-AF65-F5344CB8AC3E}">
        <p14:creationId xmlns:p14="http://schemas.microsoft.com/office/powerpoint/2010/main" val="10390873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a:t>Telerehabilitation</a:t>
            </a:r>
            <a:r>
              <a:rPr lang="en-US" sz="3200" b="1" dirty="0"/>
              <a:t> Approaches for Stroke Patients</a:t>
            </a:r>
            <a:endParaRPr lang="en-US" sz="3200" dirty="0"/>
          </a:p>
        </p:txBody>
      </p:sp>
      <p:sp>
        <p:nvSpPr>
          <p:cNvPr id="3" name="Content Placeholder 2"/>
          <p:cNvSpPr>
            <a:spLocks noGrp="1"/>
          </p:cNvSpPr>
          <p:nvPr>
            <p:ph idx="1"/>
          </p:nvPr>
        </p:nvSpPr>
        <p:spPr>
          <a:xfrm>
            <a:off x="457200" y="1600200"/>
            <a:ext cx="8534400" cy="4953000"/>
          </a:xfrm>
        </p:spPr>
        <p:txBody>
          <a:bodyPr>
            <a:normAutofit fontScale="70000" lnSpcReduction="20000"/>
          </a:bodyPr>
          <a:lstStyle/>
          <a:p>
            <a:r>
              <a:rPr lang="en-US" dirty="0" err="1"/>
              <a:t>Telerehabilitation</a:t>
            </a:r>
            <a:r>
              <a:rPr lang="en-US" dirty="0"/>
              <a:t> offers great potential as a replacement for, or as an addition to, current therapies. In the first instance, it is important to understand whether differences have been identified in delivery of the same therapy </a:t>
            </a:r>
            <a:r>
              <a:rPr lang="en-US" dirty="0" err="1"/>
              <a:t>programme</a:t>
            </a:r>
            <a:r>
              <a:rPr lang="en-US" dirty="0"/>
              <a:t> in‐person or via information and communication technologies. </a:t>
            </a:r>
            <a:endParaRPr lang="sr-Latn-RS" dirty="0" smtClean="0"/>
          </a:p>
          <a:p>
            <a:r>
              <a:rPr lang="en-US" dirty="0" smtClean="0"/>
              <a:t>Therefore</a:t>
            </a:r>
            <a:r>
              <a:rPr lang="en-US" dirty="0"/>
              <a:t>, of interest to clinicians are studies that compare </a:t>
            </a:r>
            <a:r>
              <a:rPr lang="en-US" dirty="0" err="1"/>
              <a:t>telerehabilitation</a:t>
            </a:r>
            <a:r>
              <a:rPr lang="en-US" dirty="0"/>
              <a:t> versus conventional therapy, that is, treatment delivered face‐to‐face, or studies that provide </a:t>
            </a:r>
            <a:r>
              <a:rPr lang="en-US" dirty="0" err="1"/>
              <a:t>telerehabilitation</a:t>
            </a:r>
            <a:r>
              <a:rPr lang="en-US" dirty="0"/>
              <a:t> in addition to conventional therapy.</a:t>
            </a:r>
          </a:p>
          <a:p>
            <a:r>
              <a:rPr lang="en-US" dirty="0"/>
              <a:t>Evaluation of cost‐effectiveness should be </a:t>
            </a:r>
            <a:r>
              <a:rPr lang="en-US" dirty="0" err="1"/>
              <a:t>prioritised</a:t>
            </a:r>
            <a:r>
              <a:rPr lang="en-US" dirty="0"/>
              <a:t> and incorporated into future studies. </a:t>
            </a:r>
            <a:endParaRPr lang="sr-Latn-RS" dirty="0" smtClean="0"/>
          </a:p>
          <a:p>
            <a:r>
              <a:rPr lang="en-US" dirty="0" smtClean="0"/>
              <a:t>Furthermore</a:t>
            </a:r>
            <a:r>
              <a:rPr lang="en-US" dirty="0"/>
              <a:t>, the use of mixed methods research is valuable in uncovering further information about the usability of </a:t>
            </a:r>
            <a:r>
              <a:rPr lang="en-US" dirty="0" err="1"/>
              <a:t>telerehabilitation</a:t>
            </a:r>
            <a:r>
              <a:rPr lang="en-US" dirty="0"/>
              <a:t> technologies, participant satisfaction with the intervention and challenges associated with recruitment of participants</a:t>
            </a:r>
            <a:r>
              <a:rPr lang="en-US" dirty="0" smtClean="0"/>
              <a:t>.</a:t>
            </a:r>
            <a:endParaRPr lang="en-US" dirty="0"/>
          </a:p>
        </p:txBody>
      </p:sp>
    </p:spTree>
    <p:extLst>
      <p:ext uri="{BB962C8B-B14F-4D97-AF65-F5344CB8AC3E}">
        <p14:creationId xmlns:p14="http://schemas.microsoft.com/office/powerpoint/2010/main" val="36420147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65" y="304800"/>
            <a:ext cx="8973069"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0428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Benefit of </a:t>
            </a:r>
            <a:r>
              <a:rPr lang="en-US" sz="3600" b="1" dirty="0" err="1"/>
              <a:t>Telerehabitation</a:t>
            </a:r>
            <a:r>
              <a:rPr lang="en-US" sz="3600" b="1" dirty="0"/>
              <a:t> After Orthopedic </a:t>
            </a:r>
            <a:r>
              <a:rPr lang="en-US" sz="3600" b="1" dirty="0" smtClean="0"/>
              <a:t>Surgery</a:t>
            </a:r>
            <a:endParaRPr lang="en-US" sz="3600" dirty="0"/>
          </a:p>
        </p:txBody>
      </p:sp>
      <p:sp>
        <p:nvSpPr>
          <p:cNvPr id="3" name="Content Placeholder 2"/>
          <p:cNvSpPr>
            <a:spLocks noGrp="1"/>
          </p:cNvSpPr>
          <p:nvPr>
            <p:ph idx="1"/>
          </p:nvPr>
        </p:nvSpPr>
        <p:spPr/>
        <p:txBody>
          <a:bodyPr>
            <a:normAutofit fontScale="70000" lnSpcReduction="20000"/>
          </a:bodyPr>
          <a:lstStyle/>
          <a:p>
            <a:r>
              <a:rPr lang="en-US" dirty="0"/>
              <a:t>The increasing availability of low-cost Internet and communication technologies has boosted the opportunity to apply technology-based solutions to provide health services during hospitalization and after discharge from hospital </a:t>
            </a:r>
            <a:endParaRPr lang="sr-Latn-RS" dirty="0" smtClean="0"/>
          </a:p>
          <a:p>
            <a:r>
              <a:rPr lang="en-US" dirty="0" smtClean="0"/>
              <a:t>Orthopedic </a:t>
            </a:r>
            <a:r>
              <a:rPr lang="en-US" dirty="0"/>
              <a:t>surgeries are experiencing some of the greatest growth rates in developed nations across the world. </a:t>
            </a:r>
            <a:endParaRPr lang="sr-Latn-RS" dirty="0" smtClean="0"/>
          </a:p>
          <a:p>
            <a:r>
              <a:rPr lang="en-US" dirty="0" smtClean="0"/>
              <a:t>Therapeutic </a:t>
            </a:r>
            <a:r>
              <a:rPr lang="en-US" dirty="0"/>
              <a:t>exercises are commonly prescribed following a surgery in an attempt to maximize functional </a:t>
            </a:r>
            <a:r>
              <a:rPr lang="en-US" dirty="0" smtClean="0"/>
              <a:t>outcome.</a:t>
            </a:r>
            <a:endParaRPr lang="sr-Latn-RS" dirty="0" smtClean="0"/>
          </a:p>
          <a:p>
            <a:r>
              <a:rPr lang="en-US" dirty="0" smtClean="0"/>
              <a:t>Physical </a:t>
            </a:r>
            <a:r>
              <a:rPr lang="en-US" dirty="0"/>
              <a:t>therapists have been utilizing therapeutic exercises since the conception of the profession, and they have been demonstrated to be fundamental in improving function, performance, and disability </a:t>
            </a:r>
            <a:r>
              <a:rPr lang="en-US" dirty="0" smtClean="0"/>
              <a:t>.</a:t>
            </a:r>
            <a:endParaRPr lang="sr-Latn-RS" dirty="0" smtClean="0"/>
          </a:p>
          <a:p>
            <a:r>
              <a:rPr lang="en-US" dirty="0" err="1" smtClean="0"/>
              <a:t>Telerehabilitation</a:t>
            </a:r>
            <a:r>
              <a:rPr lang="en-US" dirty="0" smtClean="0"/>
              <a:t> </a:t>
            </a:r>
            <a:r>
              <a:rPr lang="en-US" dirty="0"/>
              <a:t>offers the possibility to develop therapeutic exercise at a distance, among others.</a:t>
            </a:r>
          </a:p>
        </p:txBody>
      </p:sp>
    </p:spTree>
    <p:extLst>
      <p:ext uri="{BB962C8B-B14F-4D97-AF65-F5344CB8AC3E}">
        <p14:creationId xmlns:p14="http://schemas.microsoft.com/office/powerpoint/2010/main" val="14702504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948" y="304800"/>
            <a:ext cx="9001052"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3043237"/>
            <a:ext cx="6781800" cy="3814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9683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a:t>Telerehabilitation</a:t>
            </a:r>
            <a:r>
              <a:rPr lang="en-US" sz="3200" b="1" dirty="0"/>
              <a:t> of Musculoskeletal </a:t>
            </a:r>
            <a:r>
              <a:rPr lang="en-US" sz="3200" b="1" dirty="0" smtClean="0"/>
              <a:t>Disorders</a:t>
            </a:r>
            <a:endParaRPr lang="en-US" sz="3200" b="1" dirty="0"/>
          </a:p>
        </p:txBody>
      </p:sp>
      <p:sp>
        <p:nvSpPr>
          <p:cNvPr id="3" name="Content Placeholder 2"/>
          <p:cNvSpPr>
            <a:spLocks noGrp="1"/>
          </p:cNvSpPr>
          <p:nvPr>
            <p:ph idx="1"/>
          </p:nvPr>
        </p:nvSpPr>
        <p:spPr/>
        <p:txBody>
          <a:bodyPr>
            <a:normAutofit/>
          </a:bodyPr>
          <a:lstStyle/>
          <a:p>
            <a:r>
              <a:rPr lang="en-US" sz="2400" dirty="0" err="1"/>
              <a:t>Telerehabilitation</a:t>
            </a:r>
            <a:r>
              <a:rPr lang="en-US" sz="2400" dirty="0"/>
              <a:t> offers an alternative healthcare delivery remotely in a patient's environment at a lower cost, better accessibility, and equivalent quality to the standard </a:t>
            </a:r>
            <a:r>
              <a:rPr lang="en-US" sz="2400" dirty="0" smtClean="0"/>
              <a:t>approach.</a:t>
            </a:r>
            <a:endParaRPr lang="sr-Latn-RS" sz="2400" dirty="0" smtClean="0"/>
          </a:p>
          <a:p>
            <a:r>
              <a:rPr lang="en-US" sz="2400" dirty="0" smtClean="0"/>
              <a:t>Several </a:t>
            </a:r>
            <a:r>
              <a:rPr lang="en-US" sz="2400" dirty="0"/>
              <a:t>studies had examined the effectiveness of </a:t>
            </a:r>
            <a:r>
              <a:rPr lang="en-US" sz="2400" dirty="0" err="1"/>
              <a:t>telerehabilitation</a:t>
            </a:r>
            <a:r>
              <a:rPr lang="en-US" sz="2400" dirty="0"/>
              <a:t> inpatients with musculoskeletal disorders, and although there is evidence that it is at least equally effective as the standard care, the patient and rehabilitation professional satisfaction with the delivery method is not conclusive.</a:t>
            </a:r>
          </a:p>
        </p:txBody>
      </p:sp>
    </p:spTree>
    <p:extLst>
      <p:ext uri="{BB962C8B-B14F-4D97-AF65-F5344CB8AC3E}">
        <p14:creationId xmlns:p14="http://schemas.microsoft.com/office/powerpoint/2010/main" val="41623469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a:t>Telerehabilitation</a:t>
            </a:r>
            <a:r>
              <a:rPr lang="en-US" sz="3200" b="1" dirty="0"/>
              <a:t> of Musculoskeletal </a:t>
            </a:r>
            <a:r>
              <a:rPr lang="en-US" sz="3200" b="1" dirty="0" smtClean="0"/>
              <a:t>Disorders</a:t>
            </a:r>
            <a:endParaRPr lang="en-US" sz="3200" b="1" dirty="0"/>
          </a:p>
        </p:txBody>
      </p:sp>
      <p:sp>
        <p:nvSpPr>
          <p:cNvPr id="3" name="Content Placeholder 2"/>
          <p:cNvSpPr>
            <a:spLocks noGrp="1"/>
          </p:cNvSpPr>
          <p:nvPr>
            <p:ph idx="1"/>
          </p:nvPr>
        </p:nvSpPr>
        <p:spPr/>
        <p:txBody>
          <a:bodyPr>
            <a:normAutofit fontScale="70000" lnSpcReduction="20000"/>
          </a:bodyPr>
          <a:lstStyle/>
          <a:p>
            <a:r>
              <a:rPr lang="en-US" dirty="0"/>
              <a:t>A recent systematic review reported that the evidence for the efficacy of </a:t>
            </a:r>
            <a:r>
              <a:rPr lang="en-US" dirty="0" err="1"/>
              <a:t>telehealth</a:t>
            </a:r>
            <a:r>
              <a:rPr lang="en-US" dirty="0"/>
              <a:t> interventions in improving musculoskeletal pain-related outcomes is comparable to the standard face-to-face </a:t>
            </a:r>
            <a:r>
              <a:rPr lang="en-US" dirty="0" smtClean="0"/>
              <a:t>interventions.</a:t>
            </a:r>
            <a:endParaRPr lang="sr-Latn-RS" dirty="0" smtClean="0"/>
          </a:p>
          <a:p>
            <a:r>
              <a:rPr lang="en-US" dirty="0" smtClean="0"/>
              <a:t>According </a:t>
            </a:r>
            <a:r>
              <a:rPr lang="en-US" dirty="0"/>
              <a:t>to healthcare workers, online services can be a helpful addition to face-to-face therapies for chronic </a:t>
            </a:r>
            <a:r>
              <a:rPr lang="en-US" dirty="0" smtClean="0"/>
              <a:t>pain.</a:t>
            </a:r>
            <a:endParaRPr lang="sr-Latn-RS" dirty="0" smtClean="0"/>
          </a:p>
          <a:p>
            <a:r>
              <a:rPr lang="en-US" dirty="0" smtClean="0"/>
              <a:t>Patients </a:t>
            </a:r>
            <a:r>
              <a:rPr lang="en-US" dirty="0"/>
              <a:t>are also enthusiastic about </a:t>
            </a:r>
            <a:r>
              <a:rPr lang="en-US" dirty="0" err="1"/>
              <a:t>telehealth</a:t>
            </a:r>
            <a:r>
              <a:rPr lang="en-US" dirty="0"/>
              <a:t> approaches to healthcare </a:t>
            </a:r>
            <a:r>
              <a:rPr lang="en-US" dirty="0" smtClean="0"/>
              <a:t>delivery.</a:t>
            </a:r>
            <a:endParaRPr lang="sr-Latn-RS" dirty="0" smtClean="0"/>
          </a:p>
          <a:p>
            <a:r>
              <a:rPr lang="en-US" dirty="0" smtClean="0"/>
              <a:t>Patients </a:t>
            </a:r>
            <a:r>
              <a:rPr lang="en-US" dirty="0"/>
              <a:t>who received exercises through </a:t>
            </a:r>
            <a:r>
              <a:rPr lang="en-US" dirty="0" err="1"/>
              <a:t>telerehabilitation</a:t>
            </a:r>
            <a:r>
              <a:rPr lang="en-US" dirty="0"/>
              <a:t> after shoulder joint replacement reported feelings of “closeness at a distance,” freedom, and increased awareness about their “body and self</a:t>
            </a:r>
            <a:r>
              <a:rPr lang="en-US" dirty="0" smtClean="0"/>
              <a:t>”.</a:t>
            </a:r>
            <a:endParaRPr lang="sr-Latn-RS" dirty="0" smtClean="0"/>
          </a:p>
          <a:p>
            <a:r>
              <a:rPr lang="en-US" dirty="0" smtClean="0"/>
              <a:t>Likewise</a:t>
            </a:r>
            <a:r>
              <a:rPr lang="en-US" dirty="0"/>
              <a:t>, there were good levels of patient satisfaction with </a:t>
            </a:r>
            <a:r>
              <a:rPr lang="en-US" dirty="0" err="1"/>
              <a:t>telehealth</a:t>
            </a:r>
            <a:r>
              <a:rPr lang="en-US" dirty="0"/>
              <a:t> delivery for cognitive behavioral therapy, exercise, and pain-coping interventions</a:t>
            </a:r>
          </a:p>
        </p:txBody>
      </p:sp>
    </p:spTree>
    <p:extLst>
      <p:ext uri="{BB962C8B-B14F-4D97-AF65-F5344CB8AC3E}">
        <p14:creationId xmlns:p14="http://schemas.microsoft.com/office/powerpoint/2010/main" val="33237168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875" y="523875"/>
            <a:ext cx="8096250" cy="581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222547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a:t>Telerehabilitation</a:t>
            </a:r>
            <a:r>
              <a:rPr lang="en-US" sz="3200" b="1" dirty="0"/>
              <a:t> of Musculoskeletal Disorders</a:t>
            </a:r>
            <a:endParaRPr lang="en-US" sz="3200" dirty="0"/>
          </a:p>
        </p:txBody>
      </p:sp>
      <p:sp>
        <p:nvSpPr>
          <p:cNvPr id="3" name="Content Placeholder 2"/>
          <p:cNvSpPr>
            <a:spLocks noGrp="1"/>
          </p:cNvSpPr>
          <p:nvPr>
            <p:ph idx="1"/>
          </p:nvPr>
        </p:nvSpPr>
        <p:spPr/>
        <p:txBody>
          <a:bodyPr>
            <a:normAutofit fontScale="55000" lnSpcReduction="20000"/>
          </a:bodyPr>
          <a:lstStyle/>
          <a:p>
            <a:r>
              <a:rPr lang="en-US" dirty="0"/>
              <a:t>Knee injuries are one of the most common sports injuries </a:t>
            </a:r>
            <a:r>
              <a:rPr lang="en-US" dirty="0" smtClean="0"/>
              <a:t>. </a:t>
            </a:r>
            <a:r>
              <a:rPr lang="en-US" dirty="0"/>
              <a:t>Damage to the soft tissues in the joint results in altered proprioception, which affects the level of physical activity, balance, and muscle strength and has an impact on the risk of re-injury </a:t>
            </a:r>
            <a:r>
              <a:rPr lang="sr-Latn-RS" dirty="0"/>
              <a:t>.</a:t>
            </a:r>
            <a:endParaRPr lang="en-US" dirty="0"/>
          </a:p>
          <a:p>
            <a:r>
              <a:rPr lang="en-US" dirty="0"/>
              <a:t>Therapies on different types of balance devices are included in the rehabilitation process after knee injury </a:t>
            </a:r>
            <a:r>
              <a:rPr lang="en-US" dirty="0" smtClean="0"/>
              <a:t>to </a:t>
            </a:r>
            <a:r>
              <a:rPr lang="en-US" dirty="0"/>
              <a:t>enable the development of new sensorimotor strategies, facilitate functional mobility, and restore effective coordination. </a:t>
            </a:r>
            <a:endParaRPr lang="sr-Latn-RS" dirty="0" smtClean="0"/>
          </a:p>
          <a:p>
            <a:r>
              <a:rPr lang="en-US" dirty="0" smtClean="0"/>
              <a:t>The </a:t>
            </a:r>
            <a:r>
              <a:rPr lang="en-US" dirty="0"/>
              <a:t>rehabilitation protocol includes both working with the patient in a medical facility and ongoing self-therapy in the home environment without the supervision of a </a:t>
            </a:r>
            <a:r>
              <a:rPr lang="en-US" dirty="0" smtClean="0"/>
              <a:t>physiotherapist.</a:t>
            </a:r>
            <a:endParaRPr lang="sr-Latn-RS" dirty="0" smtClean="0"/>
          </a:p>
          <a:p>
            <a:r>
              <a:rPr lang="en-US" dirty="0" smtClean="0"/>
              <a:t>During </a:t>
            </a:r>
            <a:r>
              <a:rPr lang="en-US" dirty="0"/>
              <a:t>physiotherapy, the therapist educates the patient about self-therapy, indicates appropriate exercises, points out possible errors, and continuously checks the correctness of their performance. </a:t>
            </a:r>
            <a:endParaRPr lang="sr-Latn-RS" dirty="0" smtClean="0"/>
          </a:p>
          <a:p>
            <a:r>
              <a:rPr lang="en-US" dirty="0" smtClean="0"/>
              <a:t>Home </a:t>
            </a:r>
            <a:r>
              <a:rPr lang="en-US" dirty="0"/>
              <a:t>therapy can speed up recovery by allowing patients to exercise at home between or after they have finished rehabilitation sessions. However, it must be appropriately monitored, as incorrect or imperfect therapy can adversely affect the patient’s </a:t>
            </a:r>
            <a:r>
              <a:rPr lang="en-US" dirty="0" smtClean="0"/>
              <a:t>recovery</a:t>
            </a:r>
            <a:r>
              <a:rPr lang="sr-Latn-RS" dirty="0" smtClean="0"/>
              <a:t>.</a:t>
            </a:r>
            <a:endParaRPr lang="en-US" dirty="0"/>
          </a:p>
          <a:p>
            <a:endParaRPr lang="en-US" dirty="0"/>
          </a:p>
        </p:txBody>
      </p:sp>
    </p:spTree>
    <p:extLst>
      <p:ext uri="{BB962C8B-B14F-4D97-AF65-F5344CB8AC3E}">
        <p14:creationId xmlns:p14="http://schemas.microsoft.com/office/powerpoint/2010/main" val="30974770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a:t>Telerehabilitation</a:t>
            </a:r>
            <a:r>
              <a:rPr lang="en-US" sz="3200" b="1" dirty="0"/>
              <a:t> of Musculoskeletal Disorders</a:t>
            </a:r>
            <a:endParaRPr lang="en-US" sz="3200" dirty="0"/>
          </a:p>
        </p:txBody>
      </p:sp>
      <p:sp>
        <p:nvSpPr>
          <p:cNvPr id="3" name="Content Placeholder 2"/>
          <p:cNvSpPr>
            <a:spLocks noGrp="1"/>
          </p:cNvSpPr>
          <p:nvPr>
            <p:ph idx="1"/>
          </p:nvPr>
        </p:nvSpPr>
        <p:spPr/>
        <p:txBody>
          <a:bodyPr>
            <a:normAutofit/>
          </a:bodyPr>
          <a:lstStyle/>
          <a:p>
            <a:r>
              <a:rPr lang="en-US" sz="2400" dirty="0"/>
              <a:t>Home rehabilitation equipment should meet the requirements of minimal wearable components, ease of use, minimal psychological burden, and </a:t>
            </a:r>
            <a:r>
              <a:rPr lang="en-US" sz="2400" dirty="0" smtClean="0"/>
              <a:t>affordability</a:t>
            </a:r>
            <a:r>
              <a:rPr lang="sr-Latn-RS" sz="2400" dirty="0" smtClean="0"/>
              <a:t>.</a:t>
            </a:r>
          </a:p>
          <a:p>
            <a:r>
              <a:rPr lang="sr-Latn-RS" sz="2400" dirty="0"/>
              <a:t>S</a:t>
            </a:r>
            <a:r>
              <a:rPr lang="en-US" sz="2400" dirty="0" err="1" smtClean="0"/>
              <a:t>upervised</a:t>
            </a:r>
            <a:r>
              <a:rPr lang="en-US" sz="2400" dirty="0" smtClean="0"/>
              <a:t> </a:t>
            </a:r>
            <a:r>
              <a:rPr lang="en-US" sz="2400" dirty="0"/>
              <a:t>rehabilitation can provide benefits in improving muscle strength, neuromuscular control, and knee function compared to home rehabilitation up to 1 year after ACL repair. </a:t>
            </a:r>
            <a:endParaRPr lang="sr-Latn-RS" sz="2400" dirty="0" smtClean="0"/>
          </a:p>
          <a:p>
            <a:r>
              <a:rPr lang="en-US" sz="2400" dirty="0" smtClean="0"/>
              <a:t>Although </a:t>
            </a:r>
            <a:r>
              <a:rPr lang="en-US" sz="2400" dirty="0"/>
              <a:t>patients undergoing home rehabilitation may achieve acceptable levels of knee function and stability within 1 year, quality education may be required for patients who choose not to undergo supervised </a:t>
            </a:r>
            <a:r>
              <a:rPr lang="en-US" sz="2400" dirty="0" smtClean="0"/>
              <a:t>rehabilitation</a:t>
            </a:r>
            <a:r>
              <a:rPr lang="sr-Latn-RS" sz="2400" dirty="0" smtClean="0"/>
              <a:t>.</a:t>
            </a:r>
            <a:endParaRPr lang="en-US" sz="2400" dirty="0"/>
          </a:p>
        </p:txBody>
      </p:sp>
    </p:spTree>
    <p:extLst>
      <p:ext uri="{BB962C8B-B14F-4D97-AF65-F5344CB8AC3E}">
        <p14:creationId xmlns:p14="http://schemas.microsoft.com/office/powerpoint/2010/main" val="34742790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a:t>Telerehabilitation</a:t>
            </a:r>
            <a:r>
              <a:rPr lang="en-US" sz="3200" b="1" dirty="0"/>
              <a:t> of Musculoskeletal Disorders</a:t>
            </a:r>
            <a:endParaRPr lang="en-US" sz="3200" dirty="0"/>
          </a:p>
        </p:txBody>
      </p:sp>
      <p:sp>
        <p:nvSpPr>
          <p:cNvPr id="3" name="Content Placeholder 2"/>
          <p:cNvSpPr>
            <a:spLocks noGrp="1"/>
          </p:cNvSpPr>
          <p:nvPr>
            <p:ph idx="1"/>
          </p:nvPr>
        </p:nvSpPr>
        <p:spPr/>
        <p:txBody>
          <a:bodyPr>
            <a:normAutofit fontScale="77500" lnSpcReduction="20000"/>
          </a:bodyPr>
          <a:lstStyle/>
          <a:p>
            <a:r>
              <a:rPr lang="en-US" dirty="0"/>
              <a:t>Despite best efforts, rehabilitation in the home may lead to a reduced rehabilitation effect due to irregularity of therapy, poor execution of exercises, or insufficient number of repetitions. </a:t>
            </a:r>
            <a:endParaRPr lang="sr-Latn-RS" dirty="0" smtClean="0"/>
          </a:p>
          <a:p>
            <a:r>
              <a:rPr lang="en-US" dirty="0" smtClean="0"/>
              <a:t>Non-adherence </a:t>
            </a:r>
            <a:r>
              <a:rPr lang="en-US" dirty="0"/>
              <a:t>to and poor performance of home rehabilitation leads to the need for exercise frequency monitoring and correct execution of movement therapy in the home </a:t>
            </a:r>
            <a:r>
              <a:rPr lang="en-US" dirty="0" smtClean="0"/>
              <a:t>environment.</a:t>
            </a:r>
            <a:endParaRPr lang="sr-Latn-RS" dirty="0" smtClean="0"/>
          </a:p>
          <a:p>
            <a:r>
              <a:rPr lang="en-US" dirty="0" smtClean="0"/>
              <a:t>Lack </a:t>
            </a:r>
            <a:r>
              <a:rPr lang="en-US" dirty="0"/>
              <a:t>of supervision may lead to a reduction in the resulting </a:t>
            </a:r>
            <a:r>
              <a:rPr lang="en-US" dirty="0" smtClean="0"/>
              <a:t>effect</a:t>
            </a:r>
            <a:r>
              <a:rPr lang="sr-Latn-RS" dirty="0" smtClean="0"/>
              <a:t> </a:t>
            </a:r>
            <a:r>
              <a:rPr lang="en-US" dirty="0" smtClean="0"/>
              <a:t>.</a:t>
            </a:r>
            <a:endParaRPr lang="sr-Latn-RS" dirty="0" smtClean="0"/>
          </a:p>
          <a:p>
            <a:r>
              <a:rPr lang="en-US" dirty="0" smtClean="0"/>
              <a:t>We </a:t>
            </a:r>
            <a:r>
              <a:rPr lang="en-US" dirty="0"/>
              <a:t>can ensure quality home therapy by monitoring movement and its correction by the user or by monitoring via an online or offline therapist </a:t>
            </a:r>
            <a:r>
              <a:rPr lang="sr-Latn-RS" dirty="0" smtClean="0"/>
              <a:t>.</a:t>
            </a:r>
            <a:endParaRPr lang="en-US" dirty="0"/>
          </a:p>
        </p:txBody>
      </p:sp>
    </p:spTree>
    <p:extLst>
      <p:ext uri="{BB962C8B-B14F-4D97-AF65-F5344CB8AC3E}">
        <p14:creationId xmlns:p14="http://schemas.microsoft.com/office/powerpoint/2010/main" val="36389495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err="1"/>
              <a:t>Telerehabilitation</a:t>
            </a:r>
            <a:r>
              <a:rPr lang="en-US" sz="3200" b="1" dirty="0"/>
              <a:t> of Musculoskeletal Disorders</a:t>
            </a:r>
            <a:endParaRPr lang="en-US" sz="3200" dirty="0"/>
          </a:p>
        </p:txBody>
      </p:sp>
      <p:sp>
        <p:nvSpPr>
          <p:cNvPr id="3" name="Content Placeholder 2"/>
          <p:cNvSpPr>
            <a:spLocks noGrp="1"/>
          </p:cNvSpPr>
          <p:nvPr>
            <p:ph idx="1"/>
          </p:nvPr>
        </p:nvSpPr>
        <p:spPr/>
        <p:txBody>
          <a:bodyPr>
            <a:normAutofit fontScale="92500" lnSpcReduction="10000"/>
          </a:bodyPr>
          <a:lstStyle/>
          <a:p>
            <a:r>
              <a:rPr lang="en-US" sz="2400" dirty="0"/>
              <a:t>One way to simultaneously provide feedback and a labile environment during therapy is to use a balance wobble board with built-in accelerometers, with the ability to connect to a computer or other Smart device to display the balance status in real </a:t>
            </a:r>
            <a:r>
              <a:rPr lang="en-US" sz="2400" dirty="0" smtClean="0"/>
              <a:t>time.</a:t>
            </a:r>
            <a:endParaRPr lang="sr-Latn-RS" sz="2400" dirty="0" smtClean="0"/>
          </a:p>
          <a:p>
            <a:r>
              <a:rPr lang="en-US" sz="2400" dirty="0" smtClean="0"/>
              <a:t>Wobble </a:t>
            </a:r>
            <a:r>
              <a:rPr lang="en-US" sz="2400" dirty="0"/>
              <a:t>boards with the ability to display the movements performed on screen are affordable, portable, and user-friendly devices with the ability to objectify the dynamic balance performance of individuals outside the laboratory </a:t>
            </a:r>
            <a:r>
              <a:rPr lang="en-US" sz="2400" dirty="0" smtClean="0"/>
              <a:t>environment.</a:t>
            </a:r>
            <a:endParaRPr lang="sr-Latn-RS" sz="2400" dirty="0" smtClean="0"/>
          </a:p>
          <a:p>
            <a:r>
              <a:rPr lang="en-US" sz="2400" dirty="0"/>
              <a:t>The commercially available biofeedback wobble board does not allow setting up your own set of exercises and also immediate control of the exercises performed by the physiotherapist </a:t>
            </a:r>
            <a:r>
              <a:rPr lang="en-US" sz="2400" dirty="0" smtClean="0"/>
              <a:t>remotely.</a:t>
            </a:r>
            <a:endParaRPr lang="sr-Latn-RS" sz="2400" dirty="0" smtClean="0"/>
          </a:p>
          <a:p>
            <a:r>
              <a:rPr lang="en-US" sz="2400" dirty="0" smtClean="0"/>
              <a:t>Simultaneously</a:t>
            </a:r>
            <a:r>
              <a:rPr lang="en-US" sz="2400" dirty="0"/>
              <a:t>, they often require the installation of special software in conjunction with a personal computer.</a:t>
            </a:r>
          </a:p>
        </p:txBody>
      </p:sp>
    </p:spTree>
    <p:extLst>
      <p:ext uri="{BB962C8B-B14F-4D97-AF65-F5344CB8AC3E}">
        <p14:creationId xmlns:p14="http://schemas.microsoft.com/office/powerpoint/2010/main" val="77710491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29" y="609600"/>
            <a:ext cx="901874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36697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r>
              <a:rPr lang="en-US" sz="2400" dirty="0"/>
              <a:t>The current review is providing promising results about satisfaction that are in line with the other clinical cases dealt with </a:t>
            </a:r>
            <a:r>
              <a:rPr lang="en-US" sz="2400" dirty="0" err="1"/>
              <a:t>telerehabilitation</a:t>
            </a:r>
            <a:r>
              <a:rPr lang="en-US" sz="2400" dirty="0"/>
              <a:t>. </a:t>
            </a:r>
            <a:endParaRPr lang="sr-Latn-RS" sz="2400" dirty="0" smtClean="0"/>
          </a:p>
          <a:p>
            <a:r>
              <a:rPr lang="en-US" sz="2400" dirty="0" smtClean="0"/>
              <a:t>In </a:t>
            </a:r>
            <a:r>
              <a:rPr lang="en-US" sz="2400" dirty="0" err="1"/>
              <a:t>poststroke</a:t>
            </a:r>
            <a:r>
              <a:rPr lang="en-US" sz="2400" dirty="0"/>
              <a:t> </a:t>
            </a:r>
            <a:r>
              <a:rPr lang="en-US" sz="2400" dirty="0" err="1"/>
              <a:t>telerehabilitation</a:t>
            </a:r>
            <a:r>
              <a:rPr lang="en-US" sz="2400" dirty="0"/>
              <a:t>, professionals and patients reported high level of satisfaction and acceptance with remote intervention through Internet-based video conference in their home </a:t>
            </a:r>
            <a:r>
              <a:rPr lang="en-US" sz="2400" dirty="0" smtClean="0"/>
              <a:t>setting.</a:t>
            </a:r>
            <a:endParaRPr lang="sr-Latn-RS" sz="2400" dirty="0" smtClean="0"/>
          </a:p>
          <a:p>
            <a:r>
              <a:rPr lang="en-US" sz="2400" dirty="0" smtClean="0"/>
              <a:t>Moreover</a:t>
            </a:r>
            <a:r>
              <a:rPr lang="en-US" sz="2400" dirty="0"/>
              <a:t>, a study on stroke survivors reported a better relationship of patients with their providers in </a:t>
            </a:r>
            <a:r>
              <a:rPr lang="en-US" sz="2400" dirty="0" err="1" smtClean="0"/>
              <a:t>telegroup</a:t>
            </a:r>
            <a:r>
              <a:rPr lang="en-US" sz="2400" dirty="0" smtClean="0"/>
              <a:t>.</a:t>
            </a:r>
            <a:endParaRPr lang="sr-Latn-RS" sz="2400" dirty="0" smtClean="0"/>
          </a:p>
          <a:p>
            <a:r>
              <a:rPr lang="en-US" sz="2400" dirty="0" smtClean="0"/>
              <a:t>Patient </a:t>
            </a:r>
            <a:r>
              <a:rPr lang="en-US" sz="2400" dirty="0"/>
              <a:t>satisfaction with </a:t>
            </a:r>
            <a:r>
              <a:rPr lang="en-US" sz="2400" dirty="0" err="1"/>
              <a:t>telerehabilitation</a:t>
            </a:r>
            <a:r>
              <a:rPr lang="en-US" sz="2400" dirty="0"/>
              <a:t> is imperative as it influences compliance and motivation towards intervention as patients are more engaged with their rehab professionals and confidence level is enhanced.</a:t>
            </a:r>
          </a:p>
        </p:txBody>
      </p:sp>
    </p:spTree>
    <p:extLst>
      <p:ext uri="{BB962C8B-B14F-4D97-AF65-F5344CB8AC3E}">
        <p14:creationId xmlns:p14="http://schemas.microsoft.com/office/powerpoint/2010/main" val="14759565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sz="1600" dirty="0" err="1"/>
              <a:t>Thamman</a:t>
            </a:r>
            <a:r>
              <a:rPr lang="en-US" sz="1600" dirty="0"/>
              <a:t> R, </a:t>
            </a:r>
            <a:r>
              <a:rPr lang="en-US" sz="1600" dirty="0" err="1"/>
              <a:t>Janardhanan</a:t>
            </a:r>
            <a:r>
              <a:rPr lang="en-US" sz="1600" dirty="0"/>
              <a:t> R. Cardiac rehabilitation using telemedicine: the need for </a:t>
            </a:r>
            <a:r>
              <a:rPr lang="en-US" sz="1600" dirty="0" err="1"/>
              <a:t>tele</a:t>
            </a:r>
            <a:r>
              <a:rPr lang="en-US" sz="1600" dirty="0"/>
              <a:t> cardiac rehabilitation. Rev </a:t>
            </a:r>
            <a:r>
              <a:rPr lang="en-US" sz="1600" dirty="0" err="1"/>
              <a:t>Cardiovasc</a:t>
            </a:r>
            <a:r>
              <a:rPr lang="en-US" sz="1600" dirty="0"/>
              <a:t> Med. 2020 Dec 30;21(4):497-500. </a:t>
            </a:r>
            <a:endParaRPr lang="sr-Latn-RS" sz="1600" dirty="0" smtClean="0"/>
          </a:p>
          <a:p>
            <a:r>
              <a:rPr lang="en-US" sz="1600" dirty="0"/>
              <a:t>Mai </a:t>
            </a:r>
            <a:r>
              <a:rPr lang="en-US" sz="1600" dirty="0" err="1"/>
              <a:t>Shimbo</a:t>
            </a:r>
            <a:r>
              <a:rPr lang="en-US" sz="1600" dirty="0"/>
              <a:t>, </a:t>
            </a:r>
            <a:r>
              <a:rPr lang="en-US" sz="1600" dirty="0" err="1"/>
              <a:t>Eisuke</a:t>
            </a:r>
            <a:r>
              <a:rPr lang="en-US" sz="1600" dirty="0"/>
              <a:t> </a:t>
            </a:r>
            <a:r>
              <a:rPr lang="en-US" sz="1600" dirty="0" err="1"/>
              <a:t>Amiya</a:t>
            </a:r>
            <a:r>
              <a:rPr lang="en-US" sz="1600" dirty="0"/>
              <a:t>, </a:t>
            </a:r>
            <a:r>
              <a:rPr lang="en-US" sz="1600" dirty="0" err="1"/>
              <a:t>Issei</a:t>
            </a:r>
            <a:r>
              <a:rPr lang="en-US" sz="1600" dirty="0"/>
              <a:t> </a:t>
            </a:r>
            <a:r>
              <a:rPr lang="en-US" sz="1600" dirty="0" err="1"/>
              <a:t>Komuro</a:t>
            </a:r>
            <a:r>
              <a:rPr lang="en-US" sz="1600" dirty="0"/>
              <a:t>. </a:t>
            </a:r>
            <a:r>
              <a:rPr lang="en-US" sz="1600" dirty="0" err="1"/>
              <a:t>Telemonitoring</a:t>
            </a:r>
            <a:r>
              <a:rPr lang="en-US" sz="1600" dirty="0"/>
              <a:t> during Exercise Training in Cardiac </a:t>
            </a:r>
            <a:r>
              <a:rPr lang="en-US" sz="1600" dirty="0" err="1"/>
              <a:t>Telerehabilitation</a:t>
            </a:r>
            <a:r>
              <a:rPr lang="en-US" sz="1600" dirty="0"/>
              <a:t>: A Review. </a:t>
            </a:r>
            <a:r>
              <a:rPr lang="en-US" sz="1600" i="1" dirty="0"/>
              <a:t>Rev. </a:t>
            </a:r>
            <a:r>
              <a:rPr lang="en-US" sz="1600" i="1" dirty="0" err="1"/>
              <a:t>Cardiovasc</a:t>
            </a:r>
            <a:r>
              <a:rPr lang="en-US" sz="1600" i="1" dirty="0"/>
              <a:t>. Med.</a:t>
            </a:r>
            <a:r>
              <a:rPr lang="en-US" sz="1600" dirty="0"/>
              <a:t> </a:t>
            </a:r>
            <a:r>
              <a:rPr lang="en-US" sz="1600" b="1" dirty="0"/>
              <a:t>2023</a:t>
            </a:r>
            <a:r>
              <a:rPr lang="en-US" sz="1600" dirty="0"/>
              <a:t>, 24(4), 104</a:t>
            </a:r>
            <a:r>
              <a:rPr lang="en-US" sz="1600" dirty="0" smtClean="0"/>
              <a:t>.</a:t>
            </a:r>
            <a:endParaRPr lang="sr-Latn-RS" sz="1600" dirty="0" smtClean="0"/>
          </a:p>
          <a:p>
            <a:r>
              <a:rPr lang="en-US" sz="1600" dirty="0" err="1"/>
              <a:t>Fekete</a:t>
            </a:r>
            <a:r>
              <a:rPr lang="en-US" sz="1600" dirty="0"/>
              <a:t> M, </a:t>
            </a:r>
            <a:r>
              <a:rPr lang="en-US" sz="1600" dirty="0" err="1"/>
              <a:t>Fazekas-Pongor</a:t>
            </a:r>
            <a:r>
              <a:rPr lang="en-US" sz="1600" dirty="0"/>
              <a:t> V, </a:t>
            </a:r>
            <a:r>
              <a:rPr lang="en-US" sz="1600" dirty="0" err="1"/>
              <a:t>Balazs</a:t>
            </a:r>
            <a:r>
              <a:rPr lang="en-US" sz="1600" dirty="0"/>
              <a:t> P, </a:t>
            </a:r>
            <a:r>
              <a:rPr lang="en-US" sz="1600" dirty="0" err="1"/>
              <a:t>Tarantini</a:t>
            </a:r>
            <a:r>
              <a:rPr lang="en-US" sz="1600" dirty="0"/>
              <a:t> S, Nemeth AN, </a:t>
            </a:r>
            <a:r>
              <a:rPr lang="en-US" sz="1600" dirty="0" err="1"/>
              <a:t>Varga</a:t>
            </a:r>
            <a:r>
              <a:rPr lang="en-US" sz="1600" dirty="0"/>
              <a:t> JT. Role of new digital technologies and telemedicine in pulmonary rehabilitation : Smart devices in the treatment of chronic respiratory diseases. Wien </a:t>
            </a:r>
            <a:r>
              <a:rPr lang="en-US" sz="1600" dirty="0" err="1"/>
              <a:t>Klin</a:t>
            </a:r>
            <a:r>
              <a:rPr lang="en-US" sz="1600" dirty="0"/>
              <a:t> </a:t>
            </a:r>
            <a:r>
              <a:rPr lang="en-US" sz="1600" dirty="0" err="1"/>
              <a:t>Wochenschr</a:t>
            </a:r>
            <a:r>
              <a:rPr lang="en-US" sz="1600" dirty="0"/>
              <a:t>. 2021 Nov;133(21-22):1201-1207</a:t>
            </a:r>
            <a:r>
              <a:rPr lang="en-US" sz="1600" dirty="0" smtClean="0"/>
              <a:t>.</a:t>
            </a:r>
            <a:endParaRPr lang="sr-Latn-RS" sz="1600" dirty="0" smtClean="0"/>
          </a:p>
          <a:p>
            <a:r>
              <a:rPr lang="en-US" sz="1600" dirty="0"/>
              <a:t>Chen J, Jin W, Zhang XX, </a:t>
            </a:r>
            <a:r>
              <a:rPr lang="en-US" sz="1600" dirty="0" err="1"/>
              <a:t>Xu</a:t>
            </a:r>
            <a:r>
              <a:rPr lang="en-US" sz="1600" dirty="0"/>
              <a:t> W, Liu XN, </a:t>
            </a:r>
            <a:r>
              <a:rPr lang="en-US" sz="1600" dirty="0" err="1"/>
              <a:t>Ren</a:t>
            </a:r>
            <a:r>
              <a:rPr lang="en-US" sz="1600" dirty="0"/>
              <a:t> CC. </a:t>
            </a:r>
            <a:r>
              <a:rPr lang="en-US" sz="1600" dirty="0" err="1"/>
              <a:t>Telerehabilitation</a:t>
            </a:r>
            <a:r>
              <a:rPr lang="en-US" sz="1600" dirty="0"/>
              <a:t> Approaches for Stroke Patients: Systematic Review and Meta-analysis of Randomized Controlled Trials. J Stroke </a:t>
            </a:r>
            <a:r>
              <a:rPr lang="en-US" sz="1600" dirty="0" err="1"/>
              <a:t>Cerebrovasc</a:t>
            </a:r>
            <a:r>
              <a:rPr lang="en-US" sz="1600" dirty="0"/>
              <a:t> Dis. 2015 Dec;24(12):2660-8. </a:t>
            </a:r>
            <a:endParaRPr lang="sr-Latn-RS" sz="1600" dirty="0" smtClean="0"/>
          </a:p>
          <a:p>
            <a:r>
              <a:rPr lang="en-US" sz="1600" dirty="0" err="1"/>
              <a:t>Pastora</a:t>
            </a:r>
            <a:r>
              <a:rPr lang="en-US" sz="1600" dirty="0"/>
              <a:t>-Bernal JM, Martín-Valero R, </a:t>
            </a:r>
            <a:r>
              <a:rPr lang="en-US" sz="1600" dirty="0" err="1"/>
              <a:t>Barón-López</a:t>
            </a:r>
            <a:r>
              <a:rPr lang="en-US" sz="1600" dirty="0"/>
              <a:t> FJ, </a:t>
            </a:r>
            <a:r>
              <a:rPr lang="en-US" sz="1600" dirty="0" err="1"/>
              <a:t>Estebanez</a:t>
            </a:r>
            <a:r>
              <a:rPr lang="en-US" sz="1600" dirty="0"/>
              <a:t>-Pérez MJ. Evidence of Benefit of </a:t>
            </a:r>
            <a:r>
              <a:rPr lang="en-US" sz="1600" dirty="0" err="1"/>
              <a:t>Telerehabitation</a:t>
            </a:r>
            <a:r>
              <a:rPr lang="en-US" sz="1600" dirty="0"/>
              <a:t> After Orthopedic Surgery: A Systematic Review. J Med Internet Res. 2017 Apr 28;19(4):e142. </a:t>
            </a:r>
            <a:endParaRPr lang="sr-Latn-RS" sz="1600" dirty="0" smtClean="0"/>
          </a:p>
          <a:p>
            <a:r>
              <a:rPr lang="en-US" sz="1600" dirty="0"/>
              <a:t>Amin J, Ahmad B, Amin S, </a:t>
            </a:r>
            <a:r>
              <a:rPr lang="en-US" sz="1600" dirty="0" err="1"/>
              <a:t>Siddiqui</a:t>
            </a:r>
            <a:r>
              <a:rPr lang="en-US" sz="1600" dirty="0"/>
              <a:t> AA, </a:t>
            </a:r>
            <a:r>
              <a:rPr lang="en-US" sz="1600" dirty="0" err="1"/>
              <a:t>Alam</a:t>
            </a:r>
            <a:r>
              <a:rPr lang="en-US" sz="1600" dirty="0"/>
              <a:t> MK. Rehabilitation Professional and Patient Satisfaction with </a:t>
            </a:r>
            <a:r>
              <a:rPr lang="en-US" sz="1600" dirty="0" err="1"/>
              <a:t>Telerehabilitation</a:t>
            </a:r>
            <a:r>
              <a:rPr lang="en-US" sz="1600" dirty="0"/>
              <a:t> of Musculoskeletal Disorders: A Systematic Review. Biomed Res Int. 2022 Aug 2;2022:7366063. </a:t>
            </a:r>
            <a:endParaRPr lang="sr-Latn-RS" sz="1600" dirty="0" smtClean="0"/>
          </a:p>
          <a:p>
            <a:r>
              <a:rPr lang="en-US" sz="1600" dirty="0" err="1"/>
              <a:t>Zadrapova</a:t>
            </a:r>
            <a:r>
              <a:rPr lang="en-US" sz="1600" dirty="0"/>
              <a:t> M, </a:t>
            </a:r>
            <a:r>
              <a:rPr lang="en-US" sz="1600" dirty="0" err="1"/>
              <a:t>Mrázková</a:t>
            </a:r>
            <a:r>
              <a:rPr lang="en-US" sz="1600" dirty="0"/>
              <a:t> E, </a:t>
            </a:r>
            <a:r>
              <a:rPr lang="en-US" sz="1600" dirty="0" err="1"/>
              <a:t>Janura</a:t>
            </a:r>
            <a:r>
              <a:rPr lang="en-US" sz="1600" dirty="0"/>
              <a:t> M, </a:t>
            </a:r>
            <a:r>
              <a:rPr lang="en-US" sz="1600" dirty="0" err="1"/>
              <a:t>Strycek</a:t>
            </a:r>
            <a:r>
              <a:rPr lang="en-US" sz="1600" dirty="0"/>
              <a:t> M, </a:t>
            </a:r>
            <a:r>
              <a:rPr lang="en-US" sz="1600" dirty="0" err="1"/>
              <a:t>Cerny</a:t>
            </a:r>
            <a:r>
              <a:rPr lang="en-US" sz="1600" dirty="0"/>
              <a:t> M. Influence of Rehabilitation Aid with Biofeedback on the Rehabilitation Process during Remote Home-Based Rehabilitation. </a:t>
            </a:r>
            <a:r>
              <a:rPr lang="en-US" sz="1600" dirty="0" err="1"/>
              <a:t>Int</a:t>
            </a:r>
            <a:r>
              <a:rPr lang="en-US" sz="1600" dirty="0"/>
              <a:t> J Environ Res Public Health. 2022 Jul 25;19(15):</a:t>
            </a:r>
            <a:r>
              <a:rPr lang="en-US" sz="1600" dirty="0" smtClean="0"/>
              <a:t>9069</a:t>
            </a:r>
            <a:r>
              <a:rPr lang="sr-Latn-RS" sz="1600" dirty="0" smtClean="0"/>
              <a:t>.</a:t>
            </a:r>
            <a:endParaRPr lang="en-US" sz="1600" dirty="0"/>
          </a:p>
        </p:txBody>
      </p:sp>
    </p:spTree>
    <p:extLst>
      <p:ext uri="{BB962C8B-B14F-4D97-AF65-F5344CB8AC3E}">
        <p14:creationId xmlns:p14="http://schemas.microsoft.com/office/powerpoint/2010/main" val="3369888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a:t>New opportunities provided by </a:t>
            </a:r>
            <a:r>
              <a:rPr lang="en-US" sz="3600" b="1" dirty="0" smtClean="0"/>
              <a:t>telemedicine</a:t>
            </a:r>
            <a:endParaRPr lang="en-US" sz="3600" b="1" dirty="0"/>
          </a:p>
        </p:txBody>
      </p:sp>
      <p:sp>
        <p:nvSpPr>
          <p:cNvPr id="3" name="Content Placeholder 2"/>
          <p:cNvSpPr>
            <a:spLocks noGrp="1"/>
          </p:cNvSpPr>
          <p:nvPr>
            <p:ph idx="1"/>
          </p:nvPr>
        </p:nvSpPr>
        <p:spPr/>
        <p:txBody>
          <a:bodyPr>
            <a:normAutofit/>
          </a:bodyPr>
          <a:lstStyle/>
          <a:p>
            <a:r>
              <a:rPr lang="en-US" sz="2400" dirty="0"/>
              <a:t> It is especially beneficial for people with disabilities who may live </a:t>
            </a:r>
            <a:r>
              <a:rPr lang="en-US" sz="2400" dirty="0" smtClean="0"/>
              <a:t>with</a:t>
            </a:r>
            <a:r>
              <a:rPr lang="sr-Latn-RS" sz="2400" dirty="0" smtClean="0"/>
              <a:t>:</a:t>
            </a:r>
          </a:p>
          <a:p>
            <a:r>
              <a:rPr lang="en-US" sz="2400" dirty="0" smtClean="0"/>
              <a:t>mobility </a:t>
            </a:r>
            <a:r>
              <a:rPr lang="en-US" sz="2400" dirty="0"/>
              <a:t>impairments, </a:t>
            </a:r>
            <a:endParaRPr lang="sr-Latn-RS" sz="2400" dirty="0" smtClean="0"/>
          </a:p>
          <a:p>
            <a:r>
              <a:rPr lang="en-US" sz="2400" dirty="0" smtClean="0"/>
              <a:t>impairments </a:t>
            </a:r>
            <a:r>
              <a:rPr lang="en-US" sz="2400" dirty="0"/>
              <a:t>in </a:t>
            </a:r>
            <a:r>
              <a:rPr lang="sr-Latn-RS" sz="2400" dirty="0" smtClean="0"/>
              <a:t>activities of daily living (ADL)</a:t>
            </a:r>
            <a:r>
              <a:rPr lang="en-US" sz="2400" dirty="0" smtClean="0"/>
              <a:t>, </a:t>
            </a:r>
            <a:endParaRPr lang="sr-Latn-RS" sz="2400" dirty="0" smtClean="0"/>
          </a:p>
          <a:p>
            <a:r>
              <a:rPr lang="en-US" sz="2400" dirty="0" smtClean="0"/>
              <a:t>sensory</a:t>
            </a:r>
            <a:r>
              <a:rPr lang="en-US" sz="2400" dirty="0"/>
              <a:t>, motor and cognitive dysfunctions, </a:t>
            </a:r>
            <a:endParaRPr lang="sr-Latn-RS" sz="2400" dirty="0" smtClean="0"/>
          </a:p>
          <a:p>
            <a:r>
              <a:rPr lang="en-US" sz="2400" dirty="0" smtClean="0"/>
              <a:t>and </a:t>
            </a:r>
            <a:r>
              <a:rPr lang="en-US" sz="2400" dirty="0"/>
              <a:t>have the most difficulty traveling to appointments. </a:t>
            </a:r>
            <a:endParaRPr lang="sr-Latn-RS" sz="2400" dirty="0" smtClean="0"/>
          </a:p>
          <a:p>
            <a:r>
              <a:rPr lang="en-US" sz="2400" dirty="0"/>
              <a:t>According to the WHO, telemedicine “includes the provision of health services as defined by information and communication technologies, especially where distance is an obstacle to health care”</a:t>
            </a:r>
          </a:p>
        </p:txBody>
      </p:sp>
    </p:spTree>
    <p:extLst>
      <p:ext uri="{BB962C8B-B14F-4D97-AF65-F5344CB8AC3E}">
        <p14:creationId xmlns:p14="http://schemas.microsoft.com/office/powerpoint/2010/main" val="671287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5350" y="209550"/>
            <a:ext cx="7353300" cy="643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88130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Tele Cardiac rehabilitation (TCR)</a:t>
            </a:r>
          </a:p>
        </p:txBody>
      </p:sp>
      <p:sp>
        <p:nvSpPr>
          <p:cNvPr id="3" name="Content Placeholder 2"/>
          <p:cNvSpPr>
            <a:spLocks noGrp="1"/>
          </p:cNvSpPr>
          <p:nvPr>
            <p:ph idx="1"/>
          </p:nvPr>
        </p:nvSpPr>
        <p:spPr/>
        <p:txBody>
          <a:bodyPr>
            <a:normAutofit fontScale="85000" lnSpcReduction="10000"/>
          </a:bodyPr>
          <a:lstStyle/>
          <a:p>
            <a:r>
              <a:rPr lang="en-US" dirty="0" smtClean="0"/>
              <a:t>TCR </a:t>
            </a:r>
            <a:r>
              <a:rPr lang="en-US" dirty="0"/>
              <a:t>is a part of </a:t>
            </a:r>
            <a:r>
              <a:rPr lang="en-US" dirty="0" err="1"/>
              <a:t>telehealth</a:t>
            </a:r>
            <a:r>
              <a:rPr lang="en-US" dirty="0"/>
              <a:t> that uses telecommunication technologies such as smartphone </a:t>
            </a:r>
            <a:r>
              <a:rPr lang="en-US" dirty="0" smtClean="0"/>
              <a:t>applications, </a:t>
            </a:r>
            <a:r>
              <a:rPr lang="en-US" dirty="0" err="1"/>
              <a:t>wearables</a:t>
            </a:r>
            <a:r>
              <a:rPr lang="en-US" dirty="0"/>
              <a:t>, and video consultations to offer remote CR services. </a:t>
            </a:r>
            <a:endParaRPr lang="sr-Latn-RS" dirty="0" smtClean="0"/>
          </a:p>
          <a:p>
            <a:r>
              <a:rPr lang="en-US" dirty="0" smtClean="0"/>
              <a:t>TCR </a:t>
            </a:r>
            <a:r>
              <a:rPr lang="en-US" dirty="0"/>
              <a:t>delivers CR digitally using live video (synchronous), meaning the patient is being observed in real-time or using remote patient monitoring (RPM), which is asynchronous, meaning data exchange can occur at different times. </a:t>
            </a:r>
            <a:endParaRPr lang="sr-Latn-RS" dirty="0" smtClean="0"/>
          </a:p>
          <a:p>
            <a:r>
              <a:rPr lang="en-US" dirty="0" smtClean="0"/>
              <a:t>Patients </a:t>
            </a:r>
            <a:r>
              <a:rPr lang="en-US" dirty="0"/>
              <a:t>exercise independently and receive coaching via a smartphone application and telephone calls</a:t>
            </a:r>
          </a:p>
        </p:txBody>
      </p:sp>
    </p:spTree>
    <p:extLst>
      <p:ext uri="{BB962C8B-B14F-4D97-AF65-F5344CB8AC3E}">
        <p14:creationId xmlns:p14="http://schemas.microsoft.com/office/powerpoint/2010/main" val="6032304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Information that Should be Monitored during Exercise Session in </a:t>
            </a:r>
            <a:r>
              <a:rPr lang="en-US" sz="3200" b="1" dirty="0" err="1"/>
              <a:t>tele</a:t>
            </a:r>
            <a:r>
              <a:rPr lang="en-US" sz="3200" b="1" dirty="0"/>
              <a:t>-CR</a:t>
            </a:r>
            <a:endParaRPr lang="en-US" sz="3200" dirty="0"/>
          </a:p>
        </p:txBody>
      </p:sp>
      <p:sp>
        <p:nvSpPr>
          <p:cNvPr id="3" name="Content Placeholder 2"/>
          <p:cNvSpPr>
            <a:spLocks noGrp="1"/>
          </p:cNvSpPr>
          <p:nvPr>
            <p:ph idx="1"/>
          </p:nvPr>
        </p:nvSpPr>
        <p:spPr>
          <a:xfrm>
            <a:off x="457200" y="1600200"/>
            <a:ext cx="8610600" cy="5105400"/>
          </a:xfrm>
        </p:spPr>
        <p:txBody>
          <a:bodyPr>
            <a:normAutofit fontScale="62500" lnSpcReduction="20000"/>
          </a:bodyPr>
          <a:lstStyle/>
          <a:p>
            <a:r>
              <a:rPr lang="en-US" dirty="0"/>
              <a:t>To provide appropriate exercise in </a:t>
            </a:r>
            <a:r>
              <a:rPr lang="en-US" dirty="0" err="1"/>
              <a:t>tele</a:t>
            </a:r>
            <a:r>
              <a:rPr lang="en-US" dirty="0"/>
              <a:t>-CR, two main types of information should be monitored: parameters that indicate the intensity of exercise performed by the participants and parameters that indicate the participant’s condition before, during, and after exercise.</a:t>
            </a:r>
          </a:p>
          <a:p>
            <a:r>
              <a:rPr lang="en-US" dirty="0"/>
              <a:t>For parameters that indicate the participant’s condition, the most commonly obtained parameter is heart rate. Heart rate is important for proper exercise control, and is a solely used parameter in the simplest </a:t>
            </a:r>
            <a:r>
              <a:rPr lang="en-US" dirty="0" err="1"/>
              <a:t>tele</a:t>
            </a:r>
            <a:r>
              <a:rPr lang="en-US" dirty="0"/>
              <a:t>-CR </a:t>
            </a:r>
            <a:r>
              <a:rPr lang="en-US" dirty="0" smtClean="0"/>
              <a:t>system.</a:t>
            </a:r>
            <a:endParaRPr lang="sr-Latn-RS" dirty="0" smtClean="0"/>
          </a:p>
          <a:p>
            <a:r>
              <a:rPr lang="en-US" dirty="0" smtClean="0"/>
              <a:t>Electrocardiographic </a:t>
            </a:r>
            <a:r>
              <a:rPr lang="en-US" dirty="0"/>
              <a:t>information is also </a:t>
            </a:r>
            <a:r>
              <a:rPr lang="en-US" dirty="0" smtClean="0"/>
              <a:t>followed</a:t>
            </a:r>
            <a:r>
              <a:rPr lang="sr-Latn-RS" dirty="0" smtClean="0"/>
              <a:t>, </a:t>
            </a:r>
            <a:r>
              <a:rPr lang="en-US" dirty="0" smtClean="0"/>
              <a:t>which </a:t>
            </a:r>
            <a:r>
              <a:rPr lang="en-US" dirty="0"/>
              <a:t>could show the situation about arrhythmia in addition to heart rate. </a:t>
            </a:r>
            <a:endParaRPr lang="sr-Latn-RS" dirty="0" smtClean="0"/>
          </a:p>
          <a:p>
            <a:r>
              <a:rPr lang="en-US" dirty="0" smtClean="0"/>
              <a:t>Respiratory </a:t>
            </a:r>
            <a:r>
              <a:rPr lang="en-US" dirty="0"/>
              <a:t>rate monitoring also helps check the burden of the exercise; it can be performed by checking the participant’s appearance without obtaining the information itself. </a:t>
            </a:r>
            <a:endParaRPr lang="sr-Latn-RS" dirty="0" smtClean="0"/>
          </a:p>
          <a:p>
            <a:r>
              <a:rPr lang="en-US" dirty="0" smtClean="0"/>
              <a:t>Monitoring </a:t>
            </a:r>
            <a:r>
              <a:rPr lang="en-US" dirty="0"/>
              <a:t>of oxygen saturation is helpful for participants who are susceptible to hypoxia. </a:t>
            </a:r>
            <a:endParaRPr lang="sr-Latn-RS" dirty="0" smtClean="0"/>
          </a:p>
          <a:p>
            <a:r>
              <a:rPr lang="en-US" dirty="0" smtClean="0"/>
              <a:t>A </a:t>
            </a:r>
            <a:r>
              <a:rPr lang="en-US" dirty="0"/>
              <a:t>method of confirming the participant’s appearance during exercise through video chat is also useful, as it allows monitoring of the patient’s subjective symptoms and respiratory rate and to evaluate the burden on the participants based on their appearance. </a:t>
            </a:r>
          </a:p>
          <a:p>
            <a:endParaRPr lang="en-US" dirty="0"/>
          </a:p>
        </p:txBody>
      </p:sp>
    </p:spTree>
    <p:extLst>
      <p:ext uri="{BB962C8B-B14F-4D97-AF65-F5344CB8AC3E}">
        <p14:creationId xmlns:p14="http://schemas.microsoft.com/office/powerpoint/2010/main" val="26575033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8821017" cy="64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31219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Tele Cardiac rehabilitation (TCR)</a:t>
            </a:r>
            <a:endParaRPr lang="en-US" sz="3600" dirty="0"/>
          </a:p>
        </p:txBody>
      </p:sp>
      <p:sp>
        <p:nvSpPr>
          <p:cNvPr id="3" name="Content Placeholder 2"/>
          <p:cNvSpPr>
            <a:spLocks noGrp="1"/>
          </p:cNvSpPr>
          <p:nvPr>
            <p:ph idx="1"/>
          </p:nvPr>
        </p:nvSpPr>
        <p:spPr/>
        <p:txBody>
          <a:bodyPr>
            <a:normAutofit fontScale="85000" lnSpcReduction="20000"/>
          </a:bodyPr>
          <a:lstStyle/>
          <a:p>
            <a:r>
              <a:rPr lang="en-US" sz="2800" dirty="0"/>
              <a:t>A recent case series of “telemedicine home-based CR” show that since the COVID-19 pandemic, most CR facilities stopped during the national lockdown and now are functioning at reduced capacity and working off tremendous </a:t>
            </a:r>
            <a:r>
              <a:rPr lang="en-US" sz="2800" dirty="0" smtClean="0"/>
              <a:t>backlogs</a:t>
            </a:r>
            <a:r>
              <a:rPr lang="sr-Latn-RS" sz="2800" dirty="0" smtClean="0"/>
              <a:t>.</a:t>
            </a:r>
            <a:r>
              <a:rPr lang="en-US" sz="2800" dirty="0"/>
              <a:t> </a:t>
            </a:r>
            <a:endParaRPr lang="sr-Latn-RS" sz="2800" dirty="0" smtClean="0"/>
          </a:p>
          <a:p>
            <a:r>
              <a:rPr lang="en-US" sz="2800" dirty="0"/>
              <a:t>Home-based CR (HBCR) is defined as a structured program that includes exercise training or patients’ education with monitoring, follow-up visits, or telephone calls from staff or self-monitoring diaries which are carried out in various settings out of hospitals, including </a:t>
            </a:r>
            <a:r>
              <a:rPr lang="en-US" sz="2800" dirty="0" smtClean="0"/>
              <a:t>home. </a:t>
            </a:r>
            <a:endParaRPr lang="sr-Latn-RS" sz="2800" dirty="0" smtClean="0"/>
          </a:p>
          <a:p>
            <a:r>
              <a:rPr lang="en-US" sz="2800" dirty="0" smtClean="0"/>
              <a:t>Although </a:t>
            </a:r>
            <a:r>
              <a:rPr lang="en-US" sz="2800" dirty="0"/>
              <a:t>it is often difficult to compare the effectiveness between HBCR and CBCR due to many affecting factors, little difference was seen in total mortality up to 12 months, exercise capacity or health-related quality of life up to 24 months in patients with cardiovascular disease </a:t>
            </a:r>
          </a:p>
        </p:txBody>
      </p:sp>
    </p:spTree>
    <p:extLst>
      <p:ext uri="{BB962C8B-B14F-4D97-AF65-F5344CB8AC3E}">
        <p14:creationId xmlns:p14="http://schemas.microsoft.com/office/powerpoint/2010/main" val="8205980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TotalTime>
  <Words>2189</Words>
  <Application>Microsoft Office PowerPoint</Application>
  <PresentationFormat>On-screen Show (4:3)</PresentationFormat>
  <Paragraphs>122</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Office Theme</vt:lpstr>
      <vt:lpstr>Getting to know the techniques of virtual and augmented reality,  applications of virtual and augmented reality in  medicine and rehabilitation,  the future of augmented reality</vt:lpstr>
      <vt:lpstr>Telerehabilitation</vt:lpstr>
      <vt:lpstr>PowerPoint Presentation</vt:lpstr>
      <vt:lpstr>New opportunities provided by telemedicine</vt:lpstr>
      <vt:lpstr>PowerPoint Presentation</vt:lpstr>
      <vt:lpstr>Tele Cardiac rehabilitation (TCR)</vt:lpstr>
      <vt:lpstr>Information that Should be Monitored during Exercise Session in tele-CR</vt:lpstr>
      <vt:lpstr>PowerPoint Presentation</vt:lpstr>
      <vt:lpstr>Tele Cardiac rehabilitation (TCR)</vt:lpstr>
      <vt:lpstr>PowerPoint Presentation</vt:lpstr>
      <vt:lpstr>Remote patient monitoring (RPM)</vt:lpstr>
      <vt:lpstr>Role of new digital technologies and telemedicine in pulmonary rehabilitation</vt:lpstr>
      <vt:lpstr>PowerPoint Presentation</vt:lpstr>
      <vt:lpstr>PowerPoint Presentation</vt:lpstr>
      <vt:lpstr>Telerehabilitation Approaches for Stroke Patients</vt:lpstr>
      <vt:lpstr>PowerPoint Presentation</vt:lpstr>
      <vt:lpstr>Telerehabilitation Approaches for Stroke Patients</vt:lpstr>
      <vt:lpstr>Telerehabilitation Approaches for Stroke Patients</vt:lpstr>
      <vt:lpstr>Telerehabilitation Approaches for Stroke Patients</vt:lpstr>
      <vt:lpstr>PowerPoint Presentation</vt:lpstr>
      <vt:lpstr>Telerehabilitation Approaches for Stroke Patients</vt:lpstr>
      <vt:lpstr>Telerehabilitation Approaches for Stroke Patients</vt:lpstr>
      <vt:lpstr>Telerehabilitation Approaches for Stroke Patients</vt:lpstr>
      <vt:lpstr>Telerehabilitation Approaches for Stroke Patients</vt:lpstr>
      <vt:lpstr>PowerPoint Presentation</vt:lpstr>
      <vt:lpstr>Benefit of Telerehabitation After Orthopedic Surgery</vt:lpstr>
      <vt:lpstr>PowerPoint Presentation</vt:lpstr>
      <vt:lpstr>Telerehabilitation of Musculoskeletal Disorders</vt:lpstr>
      <vt:lpstr>Telerehabilitation of Musculoskeletal Disorders</vt:lpstr>
      <vt:lpstr>Telerehabilitation of Musculoskeletal Disorders</vt:lpstr>
      <vt:lpstr>Telerehabilitation of Musculoskeletal Disorders</vt:lpstr>
      <vt:lpstr>Telerehabilitation of Musculoskeletal Disorders</vt:lpstr>
      <vt:lpstr>Telerehabilitation of Musculoskeletal Disorders</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Упознавање са техникама вирутелне и проширене реалности, примене виртуелне и проширене реалности у медицини и рехабилитацији, будућност проширене реалности</dc:title>
  <dc:creator>Vesna</dc:creator>
  <cp:lastModifiedBy>Vesna</cp:lastModifiedBy>
  <cp:revision>43</cp:revision>
  <dcterms:created xsi:type="dcterms:W3CDTF">2023-08-17T16:01:08Z</dcterms:created>
  <dcterms:modified xsi:type="dcterms:W3CDTF">2023-08-27T17:56:36Z</dcterms:modified>
</cp:coreProperties>
</file>